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307" r:id="rId3"/>
    <p:sldId id="305" r:id="rId4"/>
    <p:sldId id="306" r:id="rId5"/>
    <p:sldId id="323" r:id="rId6"/>
    <p:sldId id="267" r:id="rId7"/>
    <p:sldId id="308" r:id="rId8"/>
    <p:sldId id="264" r:id="rId9"/>
    <p:sldId id="265" r:id="rId10"/>
    <p:sldId id="309" r:id="rId11"/>
    <p:sldId id="315" r:id="rId12"/>
    <p:sldId id="314" r:id="rId13"/>
    <p:sldId id="316" r:id="rId14"/>
    <p:sldId id="317" r:id="rId15"/>
    <p:sldId id="318" r:id="rId16"/>
    <p:sldId id="319" r:id="rId17"/>
    <p:sldId id="320" r:id="rId18"/>
    <p:sldId id="321" r:id="rId19"/>
    <p:sldId id="324" r:id="rId20"/>
    <p:sldId id="325" r:id="rId21"/>
    <p:sldId id="326" r:id="rId22"/>
    <p:sldId id="327" r:id="rId23"/>
    <p:sldId id="328" r:id="rId24"/>
    <p:sldId id="329" r:id="rId25"/>
    <p:sldId id="280" r:id="rId26"/>
    <p:sldId id="292" r:id="rId27"/>
    <p:sldId id="294" r:id="rId28"/>
    <p:sldId id="295" r:id="rId29"/>
    <p:sldId id="293" r:id="rId30"/>
    <p:sldId id="296" r:id="rId31"/>
    <p:sldId id="32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21527-DCEF-4063-ACBA-119E9F7FFDFC}" type="doc">
      <dgm:prSet loTypeId="urn:microsoft.com/office/officeart/2005/8/layout/vProcess5" loCatId="process" qsTypeId="urn:microsoft.com/office/officeart/2005/8/quickstyle/3d4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34F21C83-9C8B-4279-9EBB-16933F80BCC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Перечень объектов ВМК должен включать все ключевые объекты и быть исчерпывающим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chemeClr val="tx1"/>
            </a:solidFill>
          </a:endParaRPr>
        </a:p>
      </dgm:t>
    </dgm:pt>
    <dgm:pt modelId="{1D127317-345A-4996-9F67-359262E62383}" type="parTrans" cxnId="{5B9EC32F-45FB-4BD1-8394-B17EBBA3042C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F35E957-8553-4BFF-AD8A-6F880600A4A9}" type="sibTrans" cxnId="{5B9EC32F-45FB-4BD1-8394-B17EBBA3042C}">
      <dgm:prSet custT="1"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A3C173D7-A5EC-48C2-8701-3CB922269B4B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Принципиально  невозможно охватить мониторингом все и вся — «Никто не обнимет необъятного!». </a:t>
          </a:r>
          <a:endParaRPr lang="ru-RU" sz="1400" b="1" dirty="0">
            <a:solidFill>
              <a:schemeClr val="tx1"/>
            </a:solidFill>
          </a:endParaRPr>
        </a:p>
      </dgm:t>
    </dgm:pt>
    <dgm:pt modelId="{7E400C15-140C-42BC-95A4-4BBED7740C2F}" type="parTrans" cxnId="{245EDD5B-DF93-4A82-B011-EFDB66753C1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485EA98-21DB-4907-A290-3244AE2DF9D3}" type="sibTrans" cxnId="{245EDD5B-DF93-4A82-B011-EFDB66753C14}">
      <dgm:prSet custT="1"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5FE8E98-15B2-421D-90FF-8CF79F6F1398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Информация должна быть   максимально полной и предельно краткой. </a:t>
          </a:r>
          <a:endParaRPr lang="ru-RU" sz="1400" b="1" dirty="0">
            <a:solidFill>
              <a:schemeClr val="tx1"/>
            </a:solidFill>
          </a:endParaRPr>
        </a:p>
      </dgm:t>
    </dgm:pt>
    <dgm:pt modelId="{2D5128DE-48E4-4408-A29E-97841C8DD730}" type="parTrans" cxnId="{9E95DCE4-0A43-467A-87AB-080E56C91BC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E9A7D9E-7D51-4289-ACF6-1AAFE97A1F84}" type="sibTrans" cxnId="{9E95DCE4-0A43-467A-87AB-080E56C91BC1}">
      <dgm:prSet custT="1"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3D803684-2F93-438A-93A0-9448F87AA485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Приоритет информации о состоянии тех объектов, которые существенное влияние на конечные результаты деятельности ОУ </a:t>
          </a:r>
          <a:endParaRPr lang="ru-RU" sz="1400" b="1" dirty="0">
            <a:solidFill>
              <a:schemeClr val="tx1"/>
            </a:solidFill>
          </a:endParaRPr>
        </a:p>
      </dgm:t>
    </dgm:pt>
    <dgm:pt modelId="{AEE08AE5-89A2-4A01-8F82-6F5197A90D7C}" type="parTrans" cxnId="{47A9CCE0-BB41-4EE1-884E-8B82E75186E3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5CC46CE-2605-4053-87DF-47AB0C169637}" type="sibTrans" cxnId="{47A9CCE0-BB41-4EE1-884E-8B82E75186E3}">
      <dgm:prSet custT="1"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16D38328-BA1D-4CF5-8BF4-CF786ECEDBA6}" type="pres">
      <dgm:prSet presAssocID="{75C21527-DCEF-4063-ACBA-119E9F7FFDF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87364F-39CC-495B-9D00-0599763DC6A8}" type="pres">
      <dgm:prSet presAssocID="{75C21527-DCEF-4063-ACBA-119E9F7FFDF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8957F0A1-2CB5-49C0-8125-02CEE45F2BED}" type="pres">
      <dgm:prSet presAssocID="{75C21527-DCEF-4063-ACBA-119E9F7FFDFC}" presName="FourNodes_1" presStyleLbl="node1" presStyleIdx="0" presStyleCnt="4" custScaleY="125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3983D-77A9-4787-AAA3-7CB9A79DA4A3}" type="pres">
      <dgm:prSet presAssocID="{75C21527-DCEF-4063-ACBA-119E9F7FFDFC}" presName="FourNodes_2" presStyleLbl="node1" presStyleIdx="1" presStyleCnt="4" custScaleY="86694" custLinFactNeighborX="7867" custLinFactNeighborY="8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841CD-07BD-403B-B8D9-EB28256C321A}" type="pres">
      <dgm:prSet presAssocID="{75C21527-DCEF-4063-ACBA-119E9F7FFDFC}" presName="FourNodes_3" presStyleLbl="node1" presStyleIdx="2" presStyleCnt="4" custLinFactNeighborX="-8915" custLinFactNeighborY="-6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2D91E-821C-4019-BEC6-374C63806444}" type="pres">
      <dgm:prSet presAssocID="{75C21527-DCEF-4063-ACBA-119E9F7FFDFC}" presName="FourNodes_4" presStyleLbl="node1" presStyleIdx="3" presStyleCnt="4" custLinFactNeighborX="3054" custLinFactNeighborY="-12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8173A-F7BB-45CE-A966-A8ED40EE2228}" type="pres">
      <dgm:prSet presAssocID="{75C21527-DCEF-4063-ACBA-119E9F7FFDF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DA6A9-AAA3-4A11-8EA5-7C9B6306F616}" type="pres">
      <dgm:prSet presAssocID="{75C21527-DCEF-4063-ACBA-119E9F7FFDF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A5679-2964-42DF-8F6A-2DEE2B19C5BD}" type="pres">
      <dgm:prSet presAssocID="{75C21527-DCEF-4063-ACBA-119E9F7FFDF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E022F-03CC-42B3-B698-E4B033AEA140}" type="pres">
      <dgm:prSet presAssocID="{75C21527-DCEF-4063-ACBA-119E9F7FFDF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670E2-F57F-46C3-857B-9579BF0AADF5}" type="pres">
      <dgm:prSet presAssocID="{75C21527-DCEF-4063-ACBA-119E9F7FFDF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9B8B3-179C-4BDF-87E3-9853B171252B}" type="pres">
      <dgm:prSet presAssocID="{75C21527-DCEF-4063-ACBA-119E9F7FFDF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A0D7F-1A4B-4974-82C8-FF9D447920C3}" type="pres">
      <dgm:prSet presAssocID="{75C21527-DCEF-4063-ACBA-119E9F7FFDF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FB4FCB-E744-49F1-9943-FE62BB4529B3}" type="presOf" srcId="{F5CC46CE-2605-4053-87DF-47AB0C169637}" destId="{46CA5679-2964-42DF-8F6A-2DEE2B19C5BD}" srcOrd="0" destOrd="0" presId="urn:microsoft.com/office/officeart/2005/8/layout/vProcess5"/>
    <dgm:cxn modelId="{7C1C5ED5-7610-42AA-8459-D49CB7C31FD7}" type="presOf" srcId="{3D803684-2F93-438A-93A0-9448F87AA485}" destId="{CDD9B8B3-179C-4BDF-87E3-9853B171252B}" srcOrd="1" destOrd="0" presId="urn:microsoft.com/office/officeart/2005/8/layout/vProcess5"/>
    <dgm:cxn modelId="{B052D12D-76A7-45FD-BC3D-69C93B2133E1}" type="presOf" srcId="{6485EA98-21DB-4907-A290-3244AE2DF9D3}" destId="{884DA6A9-AAA3-4A11-8EA5-7C9B6306F616}" srcOrd="0" destOrd="0" presId="urn:microsoft.com/office/officeart/2005/8/layout/vProcess5"/>
    <dgm:cxn modelId="{47A9CCE0-BB41-4EE1-884E-8B82E75186E3}" srcId="{75C21527-DCEF-4063-ACBA-119E9F7FFDFC}" destId="{3D803684-2F93-438A-93A0-9448F87AA485}" srcOrd="2" destOrd="0" parTransId="{AEE08AE5-89A2-4A01-8F82-6F5197A90D7C}" sibTransId="{F5CC46CE-2605-4053-87DF-47AB0C169637}"/>
    <dgm:cxn modelId="{86783163-5ACD-435E-A986-8D95A30008C4}" type="presOf" srcId="{A3C173D7-A5EC-48C2-8701-3CB922269B4B}" destId="{46B670E2-F57F-46C3-857B-9579BF0AADF5}" srcOrd="1" destOrd="0" presId="urn:microsoft.com/office/officeart/2005/8/layout/vProcess5"/>
    <dgm:cxn modelId="{641FD5D5-5ACD-49E9-85D6-17443B9B49FA}" type="presOf" srcId="{05FE8E98-15B2-421D-90FF-8CF79F6F1398}" destId="{FB6A0D7F-1A4B-4974-82C8-FF9D447920C3}" srcOrd="1" destOrd="0" presId="urn:microsoft.com/office/officeart/2005/8/layout/vProcess5"/>
    <dgm:cxn modelId="{62C81C63-1045-4746-88DC-C7F3637F22BF}" type="presOf" srcId="{34F21C83-9C8B-4279-9EBB-16933F80BCCA}" destId="{C78E022F-03CC-42B3-B698-E4B033AEA140}" srcOrd="1" destOrd="0" presId="urn:microsoft.com/office/officeart/2005/8/layout/vProcess5"/>
    <dgm:cxn modelId="{CB5404C4-3F04-4ED6-AF43-DCA2AD4B207F}" type="presOf" srcId="{3D803684-2F93-438A-93A0-9448F87AA485}" destId="{6E0841CD-07BD-403B-B8D9-EB28256C321A}" srcOrd="0" destOrd="0" presId="urn:microsoft.com/office/officeart/2005/8/layout/vProcess5"/>
    <dgm:cxn modelId="{9E95DCE4-0A43-467A-87AB-080E56C91BC1}" srcId="{75C21527-DCEF-4063-ACBA-119E9F7FFDFC}" destId="{05FE8E98-15B2-421D-90FF-8CF79F6F1398}" srcOrd="3" destOrd="0" parTransId="{2D5128DE-48E4-4408-A29E-97841C8DD730}" sibTransId="{8E9A7D9E-7D51-4289-ACF6-1AAFE97A1F84}"/>
    <dgm:cxn modelId="{6E16CF1E-28E4-4192-89D5-52FCD57EFA0D}" type="presOf" srcId="{6F35E957-8553-4BFF-AD8A-6F880600A4A9}" destId="{E868173A-F7BB-45CE-A966-A8ED40EE2228}" srcOrd="0" destOrd="0" presId="urn:microsoft.com/office/officeart/2005/8/layout/vProcess5"/>
    <dgm:cxn modelId="{8964B0D9-A241-4ABF-A976-6F3DD49BE73A}" type="presOf" srcId="{34F21C83-9C8B-4279-9EBB-16933F80BCCA}" destId="{8957F0A1-2CB5-49C0-8125-02CEE45F2BED}" srcOrd="0" destOrd="0" presId="urn:microsoft.com/office/officeart/2005/8/layout/vProcess5"/>
    <dgm:cxn modelId="{2F24FF29-C18C-491F-BC2C-E06D707A2689}" type="presOf" srcId="{A3C173D7-A5EC-48C2-8701-3CB922269B4B}" destId="{4CE3983D-77A9-4787-AAA3-7CB9A79DA4A3}" srcOrd="0" destOrd="0" presId="urn:microsoft.com/office/officeart/2005/8/layout/vProcess5"/>
    <dgm:cxn modelId="{5B9EC32F-45FB-4BD1-8394-B17EBBA3042C}" srcId="{75C21527-DCEF-4063-ACBA-119E9F7FFDFC}" destId="{34F21C83-9C8B-4279-9EBB-16933F80BCCA}" srcOrd="0" destOrd="0" parTransId="{1D127317-345A-4996-9F67-359262E62383}" sibTransId="{6F35E957-8553-4BFF-AD8A-6F880600A4A9}"/>
    <dgm:cxn modelId="{245EDD5B-DF93-4A82-B011-EFDB66753C14}" srcId="{75C21527-DCEF-4063-ACBA-119E9F7FFDFC}" destId="{A3C173D7-A5EC-48C2-8701-3CB922269B4B}" srcOrd="1" destOrd="0" parTransId="{7E400C15-140C-42BC-95A4-4BBED7740C2F}" sibTransId="{6485EA98-21DB-4907-A290-3244AE2DF9D3}"/>
    <dgm:cxn modelId="{993CCF6A-4FB7-488F-B4E7-DCC1EEF2CACA}" type="presOf" srcId="{05FE8E98-15B2-421D-90FF-8CF79F6F1398}" destId="{2D52D91E-821C-4019-BEC6-374C63806444}" srcOrd="0" destOrd="0" presId="urn:microsoft.com/office/officeart/2005/8/layout/vProcess5"/>
    <dgm:cxn modelId="{DBBB8FD5-A8D6-44FF-AE88-8110F334CA89}" type="presOf" srcId="{75C21527-DCEF-4063-ACBA-119E9F7FFDFC}" destId="{16D38328-BA1D-4CF5-8BF4-CF786ECEDBA6}" srcOrd="0" destOrd="0" presId="urn:microsoft.com/office/officeart/2005/8/layout/vProcess5"/>
    <dgm:cxn modelId="{A06F4629-784A-46FF-97E8-79772A2CCB5B}" type="presParOf" srcId="{16D38328-BA1D-4CF5-8BF4-CF786ECEDBA6}" destId="{1487364F-39CC-495B-9D00-0599763DC6A8}" srcOrd="0" destOrd="0" presId="urn:microsoft.com/office/officeart/2005/8/layout/vProcess5"/>
    <dgm:cxn modelId="{89332432-D69C-4856-AD23-94F88E6E650F}" type="presParOf" srcId="{16D38328-BA1D-4CF5-8BF4-CF786ECEDBA6}" destId="{8957F0A1-2CB5-49C0-8125-02CEE45F2BED}" srcOrd="1" destOrd="0" presId="urn:microsoft.com/office/officeart/2005/8/layout/vProcess5"/>
    <dgm:cxn modelId="{293630A5-89DC-421A-8B1E-A381441E9E8E}" type="presParOf" srcId="{16D38328-BA1D-4CF5-8BF4-CF786ECEDBA6}" destId="{4CE3983D-77A9-4787-AAA3-7CB9A79DA4A3}" srcOrd="2" destOrd="0" presId="urn:microsoft.com/office/officeart/2005/8/layout/vProcess5"/>
    <dgm:cxn modelId="{4F8A427C-972A-460A-B40F-4554ADFE8E18}" type="presParOf" srcId="{16D38328-BA1D-4CF5-8BF4-CF786ECEDBA6}" destId="{6E0841CD-07BD-403B-B8D9-EB28256C321A}" srcOrd="3" destOrd="0" presId="urn:microsoft.com/office/officeart/2005/8/layout/vProcess5"/>
    <dgm:cxn modelId="{9EA1ABBA-0439-48BE-B0A5-F2EC4AF5CD09}" type="presParOf" srcId="{16D38328-BA1D-4CF5-8BF4-CF786ECEDBA6}" destId="{2D52D91E-821C-4019-BEC6-374C63806444}" srcOrd="4" destOrd="0" presId="urn:microsoft.com/office/officeart/2005/8/layout/vProcess5"/>
    <dgm:cxn modelId="{EDBF6FD8-3114-4BC5-87CC-E7051335CE69}" type="presParOf" srcId="{16D38328-BA1D-4CF5-8BF4-CF786ECEDBA6}" destId="{E868173A-F7BB-45CE-A966-A8ED40EE2228}" srcOrd="5" destOrd="0" presId="urn:microsoft.com/office/officeart/2005/8/layout/vProcess5"/>
    <dgm:cxn modelId="{655ADFF2-00EE-4D5D-8C73-15D8C3021F32}" type="presParOf" srcId="{16D38328-BA1D-4CF5-8BF4-CF786ECEDBA6}" destId="{884DA6A9-AAA3-4A11-8EA5-7C9B6306F616}" srcOrd="6" destOrd="0" presId="urn:microsoft.com/office/officeart/2005/8/layout/vProcess5"/>
    <dgm:cxn modelId="{F2D040F7-2968-413D-AE25-A6A0C71A8AB8}" type="presParOf" srcId="{16D38328-BA1D-4CF5-8BF4-CF786ECEDBA6}" destId="{46CA5679-2964-42DF-8F6A-2DEE2B19C5BD}" srcOrd="7" destOrd="0" presId="urn:microsoft.com/office/officeart/2005/8/layout/vProcess5"/>
    <dgm:cxn modelId="{1175F9B0-EE86-4318-909B-5935A8ED1A3C}" type="presParOf" srcId="{16D38328-BA1D-4CF5-8BF4-CF786ECEDBA6}" destId="{C78E022F-03CC-42B3-B698-E4B033AEA140}" srcOrd="8" destOrd="0" presId="urn:microsoft.com/office/officeart/2005/8/layout/vProcess5"/>
    <dgm:cxn modelId="{77C64F3A-D9DF-4250-93BD-D9548E75B384}" type="presParOf" srcId="{16D38328-BA1D-4CF5-8BF4-CF786ECEDBA6}" destId="{46B670E2-F57F-46C3-857B-9579BF0AADF5}" srcOrd="9" destOrd="0" presId="urn:microsoft.com/office/officeart/2005/8/layout/vProcess5"/>
    <dgm:cxn modelId="{F215EB6F-570E-4B80-BFB7-8DEEA91587B3}" type="presParOf" srcId="{16D38328-BA1D-4CF5-8BF4-CF786ECEDBA6}" destId="{CDD9B8B3-179C-4BDF-87E3-9853B171252B}" srcOrd="10" destOrd="0" presId="urn:microsoft.com/office/officeart/2005/8/layout/vProcess5"/>
    <dgm:cxn modelId="{9EB6475B-829F-4F45-AEE6-209CCF72F8B9}" type="presParOf" srcId="{16D38328-BA1D-4CF5-8BF4-CF786ECEDBA6}" destId="{FB6A0D7F-1A4B-4974-82C8-FF9D447920C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EAFCC0-0CA9-46B8-BA65-0BDF3B3B2C12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C2C25D3-B95F-4A3F-9B50-45B84E5F9690}">
      <dgm:prSet phldrT="[Текст]" custT="1"/>
      <dgm:spPr/>
      <dgm:t>
        <a:bodyPr/>
        <a:lstStyle/>
        <a:p>
          <a:r>
            <a:rPr lang="ru-RU" sz="1600" dirty="0" smtClean="0"/>
            <a:t>Соответствие ООП ДО требованиям нормативно - правовых документов;</a:t>
          </a:r>
          <a:endParaRPr lang="ru-RU" sz="1600" dirty="0"/>
        </a:p>
      </dgm:t>
    </dgm:pt>
    <dgm:pt modelId="{57FFAFC7-AE64-4AAC-A8B9-C5A1817D2EFA}" type="parTrans" cxnId="{DB7D0C77-1812-417D-87FE-1C9812BA978B}">
      <dgm:prSet/>
      <dgm:spPr/>
      <dgm:t>
        <a:bodyPr/>
        <a:lstStyle/>
        <a:p>
          <a:endParaRPr lang="ru-RU" sz="1600"/>
        </a:p>
      </dgm:t>
    </dgm:pt>
    <dgm:pt modelId="{0926F316-7CB6-4BED-AFFA-78C89D0C042B}" type="sibTrans" cxnId="{DB7D0C77-1812-417D-87FE-1C9812BA978B}">
      <dgm:prSet/>
      <dgm:spPr/>
      <dgm:t>
        <a:bodyPr/>
        <a:lstStyle/>
        <a:p>
          <a:endParaRPr lang="ru-RU" sz="1600"/>
        </a:p>
      </dgm:t>
    </dgm:pt>
    <dgm:pt modelId="{76B0FB56-A980-4C2A-844F-A23A862B734A}">
      <dgm:prSet custT="1"/>
      <dgm:spPr/>
      <dgm:t>
        <a:bodyPr/>
        <a:lstStyle/>
        <a:p>
          <a:r>
            <a:rPr lang="ru-RU" sz="1600" dirty="0" smtClean="0"/>
            <a:t>Соответствие условий  реализации  ООП ДО требованиям нормативно - правовых документов;</a:t>
          </a:r>
          <a:endParaRPr lang="ru-RU" sz="1600" dirty="0"/>
        </a:p>
      </dgm:t>
    </dgm:pt>
    <dgm:pt modelId="{C203DD02-AEC4-4783-9AF7-49ABC8CC1FF2}" type="parTrans" cxnId="{DDB87442-DD6D-4F36-8D1F-27BB31AD34D9}">
      <dgm:prSet/>
      <dgm:spPr/>
      <dgm:t>
        <a:bodyPr/>
        <a:lstStyle/>
        <a:p>
          <a:endParaRPr lang="ru-RU" sz="1600"/>
        </a:p>
      </dgm:t>
    </dgm:pt>
    <dgm:pt modelId="{3EC959EB-55A6-4046-9C70-17EFCC05BA01}" type="sibTrans" cxnId="{DDB87442-DD6D-4F36-8D1F-27BB31AD34D9}">
      <dgm:prSet/>
      <dgm:spPr/>
      <dgm:t>
        <a:bodyPr/>
        <a:lstStyle/>
        <a:p>
          <a:endParaRPr lang="ru-RU" sz="1600"/>
        </a:p>
      </dgm:t>
    </dgm:pt>
    <dgm:pt modelId="{B343B971-3D02-4592-945F-C5516A90410B}">
      <dgm:prSet custT="1"/>
      <dgm:spPr/>
      <dgm:t>
        <a:bodyPr/>
        <a:lstStyle/>
        <a:p>
          <a:r>
            <a:rPr lang="ru-RU" sz="1600" dirty="0" smtClean="0"/>
            <a:t>Соответствие результатов ООП ДО ООП ДО требованиям нормативно - правовых документов. </a:t>
          </a:r>
          <a:endParaRPr lang="ru-RU" sz="1600" dirty="0"/>
        </a:p>
      </dgm:t>
    </dgm:pt>
    <dgm:pt modelId="{5F914C5E-B280-4BB1-901C-10855A479F94}" type="parTrans" cxnId="{E87D117B-C2F8-494F-8E31-0F3F4BE57C1C}">
      <dgm:prSet/>
      <dgm:spPr/>
      <dgm:t>
        <a:bodyPr/>
        <a:lstStyle/>
        <a:p>
          <a:endParaRPr lang="ru-RU" sz="1600"/>
        </a:p>
      </dgm:t>
    </dgm:pt>
    <dgm:pt modelId="{17F9096A-AC1E-4C64-A70E-0E9909D1D9F9}" type="sibTrans" cxnId="{E87D117B-C2F8-494F-8E31-0F3F4BE57C1C}">
      <dgm:prSet/>
      <dgm:spPr/>
      <dgm:t>
        <a:bodyPr/>
        <a:lstStyle/>
        <a:p>
          <a:endParaRPr lang="ru-RU" sz="1600"/>
        </a:p>
      </dgm:t>
    </dgm:pt>
    <dgm:pt modelId="{BFAEA97F-4A70-4245-B867-25E08EBDBDC6}" type="pres">
      <dgm:prSet presAssocID="{C5EAFCC0-0CA9-46B8-BA65-0BDF3B3B2C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E41467-16F7-4171-9E8E-DA697B681318}" type="pres">
      <dgm:prSet presAssocID="{4C2C25D3-B95F-4A3F-9B50-45B84E5F9690}" presName="parentLin" presStyleCnt="0"/>
      <dgm:spPr/>
      <dgm:t>
        <a:bodyPr/>
        <a:lstStyle/>
        <a:p>
          <a:endParaRPr lang="ru-RU"/>
        </a:p>
      </dgm:t>
    </dgm:pt>
    <dgm:pt modelId="{A1FFDEFE-4E3C-425C-B18C-B7E3895B3CAB}" type="pres">
      <dgm:prSet presAssocID="{4C2C25D3-B95F-4A3F-9B50-45B84E5F969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40F0D1-0848-45C8-A87F-1FF062F8C7A0}" type="pres">
      <dgm:prSet presAssocID="{4C2C25D3-B95F-4A3F-9B50-45B84E5F96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8BAEA-49BD-4C27-B964-971C588F130C}" type="pres">
      <dgm:prSet presAssocID="{4C2C25D3-B95F-4A3F-9B50-45B84E5F9690}" presName="negativeSpace" presStyleCnt="0"/>
      <dgm:spPr/>
      <dgm:t>
        <a:bodyPr/>
        <a:lstStyle/>
        <a:p>
          <a:endParaRPr lang="ru-RU"/>
        </a:p>
      </dgm:t>
    </dgm:pt>
    <dgm:pt modelId="{CB182C91-1CCD-4A4F-9E56-472026919799}" type="pres">
      <dgm:prSet presAssocID="{4C2C25D3-B95F-4A3F-9B50-45B84E5F969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33A7A-487C-47F8-BB1C-A740C254F38F}" type="pres">
      <dgm:prSet presAssocID="{0926F316-7CB6-4BED-AFFA-78C89D0C042B}" presName="spaceBetweenRectangles" presStyleCnt="0"/>
      <dgm:spPr/>
      <dgm:t>
        <a:bodyPr/>
        <a:lstStyle/>
        <a:p>
          <a:endParaRPr lang="ru-RU"/>
        </a:p>
      </dgm:t>
    </dgm:pt>
    <dgm:pt modelId="{3C891F13-8B52-47CD-ACCC-5FBF4A6C60F6}" type="pres">
      <dgm:prSet presAssocID="{76B0FB56-A980-4C2A-844F-A23A862B734A}" presName="parentLin" presStyleCnt="0"/>
      <dgm:spPr/>
      <dgm:t>
        <a:bodyPr/>
        <a:lstStyle/>
        <a:p>
          <a:endParaRPr lang="ru-RU"/>
        </a:p>
      </dgm:t>
    </dgm:pt>
    <dgm:pt modelId="{852D0625-2EEA-4FF4-90A8-9A8A4EF40A7B}" type="pres">
      <dgm:prSet presAssocID="{76B0FB56-A980-4C2A-844F-A23A862B734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70BD58E-C5F1-46C3-AC7F-597BC7BFA957}" type="pres">
      <dgm:prSet presAssocID="{76B0FB56-A980-4C2A-844F-A23A862B734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DE3AE-2B7D-457F-A2BE-214441F1B7A2}" type="pres">
      <dgm:prSet presAssocID="{76B0FB56-A980-4C2A-844F-A23A862B734A}" presName="negativeSpace" presStyleCnt="0"/>
      <dgm:spPr/>
      <dgm:t>
        <a:bodyPr/>
        <a:lstStyle/>
        <a:p>
          <a:endParaRPr lang="ru-RU"/>
        </a:p>
      </dgm:t>
    </dgm:pt>
    <dgm:pt modelId="{993F3042-D960-458D-911A-4E224B1BC767}" type="pres">
      <dgm:prSet presAssocID="{76B0FB56-A980-4C2A-844F-A23A862B734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97D71-7C00-45DC-B3BC-CB07716D257D}" type="pres">
      <dgm:prSet presAssocID="{3EC959EB-55A6-4046-9C70-17EFCC05BA01}" presName="spaceBetweenRectangles" presStyleCnt="0"/>
      <dgm:spPr/>
      <dgm:t>
        <a:bodyPr/>
        <a:lstStyle/>
        <a:p>
          <a:endParaRPr lang="ru-RU"/>
        </a:p>
      </dgm:t>
    </dgm:pt>
    <dgm:pt modelId="{23B927C2-0A7E-4AC6-BA99-B8379AAB742B}" type="pres">
      <dgm:prSet presAssocID="{B343B971-3D02-4592-945F-C5516A90410B}" presName="parentLin" presStyleCnt="0"/>
      <dgm:spPr/>
      <dgm:t>
        <a:bodyPr/>
        <a:lstStyle/>
        <a:p>
          <a:endParaRPr lang="ru-RU"/>
        </a:p>
      </dgm:t>
    </dgm:pt>
    <dgm:pt modelId="{2ACD56D2-A2D6-42B5-B206-BB365D7552C2}" type="pres">
      <dgm:prSet presAssocID="{B343B971-3D02-4592-945F-C5516A90410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06C488B-6422-43AE-8C2D-4997FFD70DD8}" type="pres">
      <dgm:prSet presAssocID="{B343B971-3D02-4592-945F-C5516A90410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0227B-90CD-45D9-8A95-BAF2869534B4}" type="pres">
      <dgm:prSet presAssocID="{B343B971-3D02-4592-945F-C5516A90410B}" presName="negativeSpace" presStyleCnt="0"/>
      <dgm:spPr/>
      <dgm:t>
        <a:bodyPr/>
        <a:lstStyle/>
        <a:p>
          <a:endParaRPr lang="ru-RU"/>
        </a:p>
      </dgm:t>
    </dgm:pt>
    <dgm:pt modelId="{E911E7C0-5783-4119-A5F2-33AA9B8FD5F4}" type="pres">
      <dgm:prSet presAssocID="{B343B971-3D02-4592-945F-C5516A90410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42FB11-F6BC-4253-A3B1-99C73C464C0C}" type="presOf" srcId="{4C2C25D3-B95F-4A3F-9B50-45B84E5F9690}" destId="{3540F0D1-0848-45C8-A87F-1FF062F8C7A0}" srcOrd="1" destOrd="0" presId="urn:microsoft.com/office/officeart/2005/8/layout/list1"/>
    <dgm:cxn modelId="{0391ACD4-B210-4151-B080-F34898C20D34}" type="presOf" srcId="{C5EAFCC0-0CA9-46B8-BA65-0BDF3B3B2C12}" destId="{BFAEA97F-4A70-4245-B867-25E08EBDBDC6}" srcOrd="0" destOrd="0" presId="urn:microsoft.com/office/officeart/2005/8/layout/list1"/>
    <dgm:cxn modelId="{9BE35314-1B5C-4C75-A46F-59F7033391FC}" type="presOf" srcId="{4C2C25D3-B95F-4A3F-9B50-45B84E5F9690}" destId="{A1FFDEFE-4E3C-425C-B18C-B7E3895B3CAB}" srcOrd="0" destOrd="0" presId="urn:microsoft.com/office/officeart/2005/8/layout/list1"/>
    <dgm:cxn modelId="{4EA75122-FD2F-4826-B4F0-725656D787B5}" type="presOf" srcId="{B343B971-3D02-4592-945F-C5516A90410B}" destId="{106C488B-6422-43AE-8C2D-4997FFD70DD8}" srcOrd="1" destOrd="0" presId="urn:microsoft.com/office/officeart/2005/8/layout/list1"/>
    <dgm:cxn modelId="{E87D117B-C2F8-494F-8E31-0F3F4BE57C1C}" srcId="{C5EAFCC0-0CA9-46B8-BA65-0BDF3B3B2C12}" destId="{B343B971-3D02-4592-945F-C5516A90410B}" srcOrd="2" destOrd="0" parTransId="{5F914C5E-B280-4BB1-901C-10855A479F94}" sibTransId="{17F9096A-AC1E-4C64-A70E-0E9909D1D9F9}"/>
    <dgm:cxn modelId="{93FE27C7-82C8-46B1-9373-5184289A5C3C}" type="presOf" srcId="{76B0FB56-A980-4C2A-844F-A23A862B734A}" destId="{852D0625-2EEA-4FF4-90A8-9A8A4EF40A7B}" srcOrd="0" destOrd="0" presId="urn:microsoft.com/office/officeart/2005/8/layout/list1"/>
    <dgm:cxn modelId="{C5CED4C1-9EE5-4871-9D15-EA82DDECE72F}" type="presOf" srcId="{76B0FB56-A980-4C2A-844F-A23A862B734A}" destId="{770BD58E-C5F1-46C3-AC7F-597BC7BFA957}" srcOrd="1" destOrd="0" presId="urn:microsoft.com/office/officeart/2005/8/layout/list1"/>
    <dgm:cxn modelId="{FBE9FC9D-68F0-4351-ABC8-1348BC7D15F9}" type="presOf" srcId="{B343B971-3D02-4592-945F-C5516A90410B}" destId="{2ACD56D2-A2D6-42B5-B206-BB365D7552C2}" srcOrd="0" destOrd="0" presId="urn:microsoft.com/office/officeart/2005/8/layout/list1"/>
    <dgm:cxn modelId="{DDB87442-DD6D-4F36-8D1F-27BB31AD34D9}" srcId="{C5EAFCC0-0CA9-46B8-BA65-0BDF3B3B2C12}" destId="{76B0FB56-A980-4C2A-844F-A23A862B734A}" srcOrd="1" destOrd="0" parTransId="{C203DD02-AEC4-4783-9AF7-49ABC8CC1FF2}" sibTransId="{3EC959EB-55A6-4046-9C70-17EFCC05BA01}"/>
    <dgm:cxn modelId="{DB7D0C77-1812-417D-87FE-1C9812BA978B}" srcId="{C5EAFCC0-0CA9-46B8-BA65-0BDF3B3B2C12}" destId="{4C2C25D3-B95F-4A3F-9B50-45B84E5F9690}" srcOrd="0" destOrd="0" parTransId="{57FFAFC7-AE64-4AAC-A8B9-C5A1817D2EFA}" sibTransId="{0926F316-7CB6-4BED-AFFA-78C89D0C042B}"/>
    <dgm:cxn modelId="{FEDD65B1-67B4-400B-8805-B80142137392}" type="presParOf" srcId="{BFAEA97F-4A70-4245-B867-25E08EBDBDC6}" destId="{4CE41467-16F7-4171-9E8E-DA697B681318}" srcOrd="0" destOrd="0" presId="urn:microsoft.com/office/officeart/2005/8/layout/list1"/>
    <dgm:cxn modelId="{6C50FAB2-1E71-449E-BBB8-844CC33C468E}" type="presParOf" srcId="{4CE41467-16F7-4171-9E8E-DA697B681318}" destId="{A1FFDEFE-4E3C-425C-B18C-B7E3895B3CAB}" srcOrd="0" destOrd="0" presId="urn:microsoft.com/office/officeart/2005/8/layout/list1"/>
    <dgm:cxn modelId="{4C3CA029-6D81-43A2-AB1C-CD65C4DF5BBE}" type="presParOf" srcId="{4CE41467-16F7-4171-9E8E-DA697B681318}" destId="{3540F0D1-0848-45C8-A87F-1FF062F8C7A0}" srcOrd="1" destOrd="0" presId="urn:microsoft.com/office/officeart/2005/8/layout/list1"/>
    <dgm:cxn modelId="{D21E892D-FF41-4435-B6D1-063625DA04B2}" type="presParOf" srcId="{BFAEA97F-4A70-4245-B867-25E08EBDBDC6}" destId="{0B48BAEA-49BD-4C27-B964-971C588F130C}" srcOrd="1" destOrd="0" presId="urn:microsoft.com/office/officeart/2005/8/layout/list1"/>
    <dgm:cxn modelId="{2A7B8661-C6B7-47BE-8608-37868D7F9399}" type="presParOf" srcId="{BFAEA97F-4A70-4245-B867-25E08EBDBDC6}" destId="{CB182C91-1CCD-4A4F-9E56-472026919799}" srcOrd="2" destOrd="0" presId="urn:microsoft.com/office/officeart/2005/8/layout/list1"/>
    <dgm:cxn modelId="{9D21E0C5-F9B2-4B4E-877F-81F4BE0A9468}" type="presParOf" srcId="{BFAEA97F-4A70-4245-B867-25E08EBDBDC6}" destId="{86233A7A-487C-47F8-BB1C-A740C254F38F}" srcOrd="3" destOrd="0" presId="urn:microsoft.com/office/officeart/2005/8/layout/list1"/>
    <dgm:cxn modelId="{0B5C87E8-23E3-4EDC-AC4C-F13A39CA57AD}" type="presParOf" srcId="{BFAEA97F-4A70-4245-B867-25E08EBDBDC6}" destId="{3C891F13-8B52-47CD-ACCC-5FBF4A6C60F6}" srcOrd="4" destOrd="0" presId="urn:microsoft.com/office/officeart/2005/8/layout/list1"/>
    <dgm:cxn modelId="{E83CF842-5F38-4B49-A9B0-CA1DD552B419}" type="presParOf" srcId="{3C891F13-8B52-47CD-ACCC-5FBF4A6C60F6}" destId="{852D0625-2EEA-4FF4-90A8-9A8A4EF40A7B}" srcOrd="0" destOrd="0" presId="urn:microsoft.com/office/officeart/2005/8/layout/list1"/>
    <dgm:cxn modelId="{F012ACF3-DA34-4893-8BEB-FCDA3AB119CD}" type="presParOf" srcId="{3C891F13-8B52-47CD-ACCC-5FBF4A6C60F6}" destId="{770BD58E-C5F1-46C3-AC7F-597BC7BFA957}" srcOrd="1" destOrd="0" presId="urn:microsoft.com/office/officeart/2005/8/layout/list1"/>
    <dgm:cxn modelId="{88B89CBC-F40B-43BE-B12A-1355A08116AC}" type="presParOf" srcId="{BFAEA97F-4A70-4245-B867-25E08EBDBDC6}" destId="{909DE3AE-2B7D-457F-A2BE-214441F1B7A2}" srcOrd="5" destOrd="0" presId="urn:microsoft.com/office/officeart/2005/8/layout/list1"/>
    <dgm:cxn modelId="{DF0E5734-CB97-41E8-B0C4-2C140F97FDD5}" type="presParOf" srcId="{BFAEA97F-4A70-4245-B867-25E08EBDBDC6}" destId="{993F3042-D960-458D-911A-4E224B1BC767}" srcOrd="6" destOrd="0" presId="urn:microsoft.com/office/officeart/2005/8/layout/list1"/>
    <dgm:cxn modelId="{AADB8F2D-06B7-4F18-94A8-839A733C09E0}" type="presParOf" srcId="{BFAEA97F-4A70-4245-B867-25E08EBDBDC6}" destId="{B6C97D71-7C00-45DC-B3BC-CB07716D257D}" srcOrd="7" destOrd="0" presId="urn:microsoft.com/office/officeart/2005/8/layout/list1"/>
    <dgm:cxn modelId="{FA8D66F2-6F0A-4976-A4AF-4DBE995B6E16}" type="presParOf" srcId="{BFAEA97F-4A70-4245-B867-25E08EBDBDC6}" destId="{23B927C2-0A7E-4AC6-BA99-B8379AAB742B}" srcOrd="8" destOrd="0" presId="urn:microsoft.com/office/officeart/2005/8/layout/list1"/>
    <dgm:cxn modelId="{24B23E96-38E3-4726-BFFE-1648AC0E2E5C}" type="presParOf" srcId="{23B927C2-0A7E-4AC6-BA99-B8379AAB742B}" destId="{2ACD56D2-A2D6-42B5-B206-BB365D7552C2}" srcOrd="0" destOrd="0" presId="urn:microsoft.com/office/officeart/2005/8/layout/list1"/>
    <dgm:cxn modelId="{3EA2784A-BDC0-47D4-98ED-E68CAEA8DE7E}" type="presParOf" srcId="{23B927C2-0A7E-4AC6-BA99-B8379AAB742B}" destId="{106C488B-6422-43AE-8C2D-4997FFD70DD8}" srcOrd="1" destOrd="0" presId="urn:microsoft.com/office/officeart/2005/8/layout/list1"/>
    <dgm:cxn modelId="{5A07AC41-5915-4BF6-A89A-F090F1CAA471}" type="presParOf" srcId="{BFAEA97F-4A70-4245-B867-25E08EBDBDC6}" destId="{7180227B-90CD-45D9-8A95-BAF2869534B4}" srcOrd="9" destOrd="0" presId="urn:microsoft.com/office/officeart/2005/8/layout/list1"/>
    <dgm:cxn modelId="{C0609BB2-094B-4E7C-8508-2794EFD53BB4}" type="presParOf" srcId="{BFAEA97F-4A70-4245-B867-25E08EBDBDC6}" destId="{E911E7C0-5783-4119-A5F2-33AA9B8FD5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B52631-5A9A-498A-8B12-D0578CF6ECB6}" type="doc">
      <dgm:prSet loTypeId="urn:microsoft.com/office/officeart/2005/8/layout/vList5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CC0F349-A0FD-4A46-8C3C-46B8F11AFEF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Качество условий реализации ООП ДО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F9280D7-124C-42C6-A3EE-585FC1CADB8A}" type="parTrans" cxnId="{9B331C01-7015-49C0-85A6-BDDA5DA860D0}">
      <dgm:prSet/>
      <dgm:spPr/>
      <dgm:t>
        <a:bodyPr/>
        <a:lstStyle/>
        <a:p>
          <a:endParaRPr lang="ru-RU"/>
        </a:p>
      </dgm:t>
    </dgm:pt>
    <dgm:pt modelId="{7A7A18DA-FF68-40D7-A605-565465EE270D}" type="sibTrans" cxnId="{9B331C01-7015-49C0-85A6-BDDA5DA860D0}">
      <dgm:prSet/>
      <dgm:spPr/>
      <dgm:t>
        <a:bodyPr/>
        <a:lstStyle/>
        <a:p>
          <a:endParaRPr lang="ru-RU"/>
        </a:p>
      </dgm:t>
    </dgm:pt>
    <dgm:pt modelId="{741219A3-A9EC-421F-8997-D3783A9A4C7F}">
      <dgm:prSet phldrT="[Текст]"/>
      <dgm:spPr/>
      <dgm:t>
        <a:bodyPr/>
        <a:lstStyle/>
        <a:p>
          <a:r>
            <a:rPr lang="ru-RU" dirty="0" smtClean="0"/>
            <a:t>требования к кадровому, материально-техническому , медико-социальному , учебно-материальному, информационно-методическому, психолого-педагогическому ,финансовому обеспечению </a:t>
          </a:r>
          <a:endParaRPr lang="ru-RU" dirty="0"/>
        </a:p>
      </dgm:t>
    </dgm:pt>
    <dgm:pt modelId="{50F4FCBD-90DB-4EFD-85DD-DE45257BF722}" type="parTrans" cxnId="{B91CC3D5-C204-41E9-87A2-3C508C6449CD}">
      <dgm:prSet/>
      <dgm:spPr/>
      <dgm:t>
        <a:bodyPr/>
        <a:lstStyle/>
        <a:p>
          <a:endParaRPr lang="ru-RU"/>
        </a:p>
      </dgm:t>
    </dgm:pt>
    <dgm:pt modelId="{6351A40F-20E3-49BB-AA1E-745CF1E86C24}" type="sibTrans" cxnId="{B91CC3D5-C204-41E9-87A2-3C508C6449CD}">
      <dgm:prSet/>
      <dgm:spPr/>
      <dgm:t>
        <a:bodyPr/>
        <a:lstStyle/>
        <a:p>
          <a:endParaRPr lang="ru-RU"/>
        </a:p>
      </dgm:t>
    </dgm:pt>
    <dgm:pt modelId="{6D5BFADD-6BFF-4264-9A36-7F32D4243415}">
      <dgm:prSet phldrT="[Текст]"/>
      <dgm:spPr/>
      <dgm:t>
        <a:bodyPr/>
        <a:lstStyle/>
        <a:p>
          <a:r>
            <a:rPr lang="ru-RU" dirty="0" smtClean="0"/>
            <a:t>Качество процесса реализации ООП ДО </a:t>
          </a:r>
          <a:endParaRPr lang="ru-RU" dirty="0"/>
        </a:p>
      </dgm:t>
    </dgm:pt>
    <dgm:pt modelId="{FAD25EBE-391D-4063-8DBF-F660CDF74FE8}" type="parTrans" cxnId="{16335169-C209-4E8C-96FF-1B309BC07E6C}">
      <dgm:prSet/>
      <dgm:spPr/>
      <dgm:t>
        <a:bodyPr/>
        <a:lstStyle/>
        <a:p>
          <a:endParaRPr lang="ru-RU"/>
        </a:p>
      </dgm:t>
    </dgm:pt>
    <dgm:pt modelId="{77209EA0-AA7F-4191-9116-5759292BAD42}" type="sibTrans" cxnId="{16335169-C209-4E8C-96FF-1B309BC07E6C}">
      <dgm:prSet/>
      <dgm:spPr/>
      <dgm:t>
        <a:bodyPr/>
        <a:lstStyle/>
        <a:p>
          <a:endParaRPr lang="ru-RU"/>
        </a:p>
      </dgm:t>
    </dgm:pt>
    <dgm:pt modelId="{A5FED1D4-E692-4F11-A034-1658980A9E70}">
      <dgm:prSet phldrT="[Текст]"/>
      <dgm:spPr/>
      <dgm:t>
        <a:bodyPr/>
        <a:lstStyle/>
        <a:p>
          <a:r>
            <a:rPr lang="ru-RU" dirty="0" smtClean="0"/>
            <a:t>профессиональное мастерство педагогов, организация образовательного  процесса, удовлетворенность родителей как заказчиков образования, уровень эмоционально - психологического благополучия воспитанников, степень социально - психологической адаптации</a:t>
          </a:r>
          <a:endParaRPr lang="ru-RU" dirty="0"/>
        </a:p>
      </dgm:t>
    </dgm:pt>
    <dgm:pt modelId="{3BB983BE-8E21-4273-8775-2E3D385E91BB}" type="parTrans" cxnId="{417DA05B-ADBC-44DF-9CF1-2783178E5DE3}">
      <dgm:prSet/>
      <dgm:spPr/>
      <dgm:t>
        <a:bodyPr/>
        <a:lstStyle/>
        <a:p>
          <a:endParaRPr lang="ru-RU"/>
        </a:p>
      </dgm:t>
    </dgm:pt>
    <dgm:pt modelId="{4AF61AB2-95AD-4AEA-8577-A24FAEE55858}" type="sibTrans" cxnId="{417DA05B-ADBC-44DF-9CF1-2783178E5DE3}">
      <dgm:prSet/>
      <dgm:spPr/>
      <dgm:t>
        <a:bodyPr/>
        <a:lstStyle/>
        <a:p>
          <a:endParaRPr lang="ru-RU"/>
        </a:p>
      </dgm:t>
    </dgm:pt>
    <dgm:pt modelId="{323C6D78-ECAA-49E0-8A4F-F94C42549C14}">
      <dgm:prSet phldrT="[Текст]"/>
      <dgm:spPr/>
      <dgm:t>
        <a:bodyPr/>
        <a:lstStyle/>
        <a:p>
          <a:r>
            <a:rPr lang="ru-RU" dirty="0" smtClean="0"/>
            <a:t>Качество результатов реализации ООП ДО  </a:t>
          </a:r>
          <a:endParaRPr lang="ru-RU" dirty="0"/>
        </a:p>
      </dgm:t>
    </dgm:pt>
    <dgm:pt modelId="{9500CBF7-F8C5-41C5-9B17-182B6E7F7690}" type="parTrans" cxnId="{717FFF8A-DA7A-48B2-BFE6-CFE26A50B8DE}">
      <dgm:prSet/>
      <dgm:spPr/>
      <dgm:t>
        <a:bodyPr/>
        <a:lstStyle/>
        <a:p>
          <a:endParaRPr lang="ru-RU"/>
        </a:p>
      </dgm:t>
    </dgm:pt>
    <dgm:pt modelId="{2DAA8E76-025E-4592-8CA2-FE68A7837423}" type="sibTrans" cxnId="{717FFF8A-DA7A-48B2-BFE6-CFE26A50B8DE}">
      <dgm:prSet/>
      <dgm:spPr/>
      <dgm:t>
        <a:bodyPr/>
        <a:lstStyle/>
        <a:p>
          <a:endParaRPr lang="ru-RU"/>
        </a:p>
      </dgm:t>
    </dgm:pt>
    <dgm:pt modelId="{93547457-BC72-4C11-AE41-BFE67B1E3892}">
      <dgm:prSet phldrT="[Текст]"/>
      <dgm:spPr/>
      <dgm:t>
        <a:bodyPr/>
        <a:lstStyle/>
        <a:p>
          <a:r>
            <a:rPr lang="ru-RU" dirty="0" smtClean="0"/>
            <a:t>усвоение воспитанниками  основной общеобразовательной программы дошкольного образования, уровень психологической готовности к школе, степень адаптации к обучению в школе, результаты коррекционной работы, участие воспитанников в конкурса).</a:t>
          </a:r>
          <a:endParaRPr lang="ru-RU" dirty="0"/>
        </a:p>
      </dgm:t>
    </dgm:pt>
    <dgm:pt modelId="{609F1608-6EAC-489C-A34C-AEAA5411CD48}" type="parTrans" cxnId="{026F8A7A-40AF-412F-BC63-64629542F512}">
      <dgm:prSet/>
      <dgm:spPr/>
      <dgm:t>
        <a:bodyPr/>
        <a:lstStyle/>
        <a:p>
          <a:endParaRPr lang="ru-RU"/>
        </a:p>
      </dgm:t>
    </dgm:pt>
    <dgm:pt modelId="{72942020-61C6-409D-B45E-33E72DC4EFAE}" type="sibTrans" cxnId="{026F8A7A-40AF-412F-BC63-64629542F512}">
      <dgm:prSet/>
      <dgm:spPr/>
      <dgm:t>
        <a:bodyPr/>
        <a:lstStyle/>
        <a:p>
          <a:endParaRPr lang="ru-RU"/>
        </a:p>
      </dgm:t>
    </dgm:pt>
    <dgm:pt modelId="{44F64D85-08B6-40EC-A344-767140D498BF}" type="pres">
      <dgm:prSet presAssocID="{13B52631-5A9A-498A-8B12-D0578CF6EC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AC014-C419-470B-9F3C-8436710EE8FE}" type="pres">
      <dgm:prSet presAssocID="{1CC0F349-A0FD-4A46-8C3C-46B8F11AFEFF}" presName="linNode" presStyleCnt="0"/>
      <dgm:spPr/>
      <dgm:t>
        <a:bodyPr/>
        <a:lstStyle/>
        <a:p>
          <a:endParaRPr lang="ru-RU"/>
        </a:p>
      </dgm:t>
    </dgm:pt>
    <dgm:pt modelId="{FF4AD07A-88A9-4C79-954B-25F9C9712736}" type="pres">
      <dgm:prSet presAssocID="{1CC0F349-A0FD-4A46-8C3C-46B8F11AFEF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835E7-E3C0-496E-9234-FAA716798605}" type="pres">
      <dgm:prSet presAssocID="{1CC0F349-A0FD-4A46-8C3C-46B8F11AFEF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E3609-17BA-4B7B-9F65-49D6A291E72D}" type="pres">
      <dgm:prSet presAssocID="{7A7A18DA-FF68-40D7-A605-565465EE270D}" presName="sp" presStyleCnt="0"/>
      <dgm:spPr/>
      <dgm:t>
        <a:bodyPr/>
        <a:lstStyle/>
        <a:p>
          <a:endParaRPr lang="ru-RU"/>
        </a:p>
      </dgm:t>
    </dgm:pt>
    <dgm:pt modelId="{E0332812-CFD5-4885-8896-38357E999D47}" type="pres">
      <dgm:prSet presAssocID="{6D5BFADD-6BFF-4264-9A36-7F32D4243415}" presName="linNode" presStyleCnt="0"/>
      <dgm:spPr/>
      <dgm:t>
        <a:bodyPr/>
        <a:lstStyle/>
        <a:p>
          <a:endParaRPr lang="ru-RU"/>
        </a:p>
      </dgm:t>
    </dgm:pt>
    <dgm:pt modelId="{B0FBFE01-54BA-43C3-9852-88D8642C439C}" type="pres">
      <dgm:prSet presAssocID="{6D5BFADD-6BFF-4264-9A36-7F32D424341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AE7C1-4798-40A4-ADBC-4D9A4A728824}" type="pres">
      <dgm:prSet presAssocID="{6D5BFADD-6BFF-4264-9A36-7F32D424341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DEE68-7C7F-42C4-A074-ED3CBB31CD70}" type="pres">
      <dgm:prSet presAssocID="{77209EA0-AA7F-4191-9116-5759292BAD42}" presName="sp" presStyleCnt="0"/>
      <dgm:spPr/>
      <dgm:t>
        <a:bodyPr/>
        <a:lstStyle/>
        <a:p>
          <a:endParaRPr lang="ru-RU"/>
        </a:p>
      </dgm:t>
    </dgm:pt>
    <dgm:pt modelId="{CA100A8C-5B7B-42C5-9640-8F7C52C98F71}" type="pres">
      <dgm:prSet presAssocID="{323C6D78-ECAA-49E0-8A4F-F94C42549C14}" presName="linNode" presStyleCnt="0"/>
      <dgm:spPr/>
      <dgm:t>
        <a:bodyPr/>
        <a:lstStyle/>
        <a:p>
          <a:endParaRPr lang="ru-RU"/>
        </a:p>
      </dgm:t>
    </dgm:pt>
    <dgm:pt modelId="{33C1EEED-10C2-4B39-B714-166854CAC431}" type="pres">
      <dgm:prSet presAssocID="{323C6D78-ECAA-49E0-8A4F-F94C42549C1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46DD2-C42E-49F5-A0CC-79B4FB6A5B53}" type="pres">
      <dgm:prSet presAssocID="{323C6D78-ECAA-49E0-8A4F-F94C42549C1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1CC3D5-C204-41E9-87A2-3C508C6449CD}" srcId="{1CC0F349-A0FD-4A46-8C3C-46B8F11AFEFF}" destId="{741219A3-A9EC-421F-8997-D3783A9A4C7F}" srcOrd="0" destOrd="0" parTransId="{50F4FCBD-90DB-4EFD-85DD-DE45257BF722}" sibTransId="{6351A40F-20E3-49BB-AA1E-745CF1E86C24}"/>
    <dgm:cxn modelId="{8B4FC625-8C70-40D6-BFC6-84BE939E9C94}" type="presOf" srcId="{13B52631-5A9A-498A-8B12-D0578CF6ECB6}" destId="{44F64D85-08B6-40EC-A344-767140D498BF}" srcOrd="0" destOrd="0" presId="urn:microsoft.com/office/officeart/2005/8/layout/vList5"/>
    <dgm:cxn modelId="{717FFF8A-DA7A-48B2-BFE6-CFE26A50B8DE}" srcId="{13B52631-5A9A-498A-8B12-D0578CF6ECB6}" destId="{323C6D78-ECAA-49E0-8A4F-F94C42549C14}" srcOrd="2" destOrd="0" parTransId="{9500CBF7-F8C5-41C5-9B17-182B6E7F7690}" sibTransId="{2DAA8E76-025E-4592-8CA2-FE68A7837423}"/>
    <dgm:cxn modelId="{417DA05B-ADBC-44DF-9CF1-2783178E5DE3}" srcId="{6D5BFADD-6BFF-4264-9A36-7F32D4243415}" destId="{A5FED1D4-E692-4F11-A034-1658980A9E70}" srcOrd="0" destOrd="0" parTransId="{3BB983BE-8E21-4273-8775-2E3D385E91BB}" sibTransId="{4AF61AB2-95AD-4AEA-8577-A24FAEE55858}"/>
    <dgm:cxn modelId="{16335169-C209-4E8C-96FF-1B309BC07E6C}" srcId="{13B52631-5A9A-498A-8B12-D0578CF6ECB6}" destId="{6D5BFADD-6BFF-4264-9A36-7F32D4243415}" srcOrd="1" destOrd="0" parTransId="{FAD25EBE-391D-4063-8DBF-F660CDF74FE8}" sibTransId="{77209EA0-AA7F-4191-9116-5759292BAD42}"/>
    <dgm:cxn modelId="{7B073C10-3306-4E7B-B08E-F36CCE66E6AD}" type="presOf" srcId="{6D5BFADD-6BFF-4264-9A36-7F32D4243415}" destId="{B0FBFE01-54BA-43C3-9852-88D8642C439C}" srcOrd="0" destOrd="0" presId="urn:microsoft.com/office/officeart/2005/8/layout/vList5"/>
    <dgm:cxn modelId="{026F8A7A-40AF-412F-BC63-64629542F512}" srcId="{323C6D78-ECAA-49E0-8A4F-F94C42549C14}" destId="{93547457-BC72-4C11-AE41-BFE67B1E3892}" srcOrd="0" destOrd="0" parTransId="{609F1608-6EAC-489C-A34C-AEAA5411CD48}" sibTransId="{72942020-61C6-409D-B45E-33E72DC4EFAE}"/>
    <dgm:cxn modelId="{2230A6B0-626F-4DBA-838A-B098CB6A875C}" type="presOf" srcId="{A5FED1D4-E692-4F11-A034-1658980A9E70}" destId="{761AE7C1-4798-40A4-ADBC-4D9A4A728824}" srcOrd="0" destOrd="0" presId="urn:microsoft.com/office/officeart/2005/8/layout/vList5"/>
    <dgm:cxn modelId="{9B331C01-7015-49C0-85A6-BDDA5DA860D0}" srcId="{13B52631-5A9A-498A-8B12-D0578CF6ECB6}" destId="{1CC0F349-A0FD-4A46-8C3C-46B8F11AFEFF}" srcOrd="0" destOrd="0" parTransId="{2F9280D7-124C-42C6-A3EE-585FC1CADB8A}" sibTransId="{7A7A18DA-FF68-40D7-A605-565465EE270D}"/>
    <dgm:cxn modelId="{4ED9E1EF-938C-4D19-AFB0-EAB7C89A67C8}" type="presOf" srcId="{93547457-BC72-4C11-AE41-BFE67B1E3892}" destId="{6EE46DD2-C42E-49F5-A0CC-79B4FB6A5B53}" srcOrd="0" destOrd="0" presId="urn:microsoft.com/office/officeart/2005/8/layout/vList5"/>
    <dgm:cxn modelId="{90C9FFA1-A4AC-40E2-B5AE-34015183DEE1}" type="presOf" srcId="{1CC0F349-A0FD-4A46-8C3C-46B8F11AFEFF}" destId="{FF4AD07A-88A9-4C79-954B-25F9C9712736}" srcOrd="0" destOrd="0" presId="urn:microsoft.com/office/officeart/2005/8/layout/vList5"/>
    <dgm:cxn modelId="{97CB0A45-37D9-4D29-B552-5FCF7D8A3956}" type="presOf" srcId="{323C6D78-ECAA-49E0-8A4F-F94C42549C14}" destId="{33C1EEED-10C2-4B39-B714-166854CAC431}" srcOrd="0" destOrd="0" presId="urn:microsoft.com/office/officeart/2005/8/layout/vList5"/>
    <dgm:cxn modelId="{83C98A58-779D-49BB-BA12-F1EA6FBF6AE7}" type="presOf" srcId="{741219A3-A9EC-421F-8997-D3783A9A4C7F}" destId="{605835E7-E3C0-496E-9234-FAA716798605}" srcOrd="0" destOrd="0" presId="urn:microsoft.com/office/officeart/2005/8/layout/vList5"/>
    <dgm:cxn modelId="{FA0F1F5D-EA63-48F9-AE6F-74A37290F129}" type="presParOf" srcId="{44F64D85-08B6-40EC-A344-767140D498BF}" destId="{304AC014-C419-470B-9F3C-8436710EE8FE}" srcOrd="0" destOrd="0" presId="urn:microsoft.com/office/officeart/2005/8/layout/vList5"/>
    <dgm:cxn modelId="{C22BFB50-8D81-4098-A41E-BB75D09F9D05}" type="presParOf" srcId="{304AC014-C419-470B-9F3C-8436710EE8FE}" destId="{FF4AD07A-88A9-4C79-954B-25F9C9712736}" srcOrd="0" destOrd="0" presId="urn:microsoft.com/office/officeart/2005/8/layout/vList5"/>
    <dgm:cxn modelId="{B05D5217-7EEC-4441-ADC6-D7EC710C5368}" type="presParOf" srcId="{304AC014-C419-470B-9F3C-8436710EE8FE}" destId="{605835E7-E3C0-496E-9234-FAA716798605}" srcOrd="1" destOrd="0" presId="urn:microsoft.com/office/officeart/2005/8/layout/vList5"/>
    <dgm:cxn modelId="{788A2A6B-0162-4BB8-864F-645FD8EA5EDE}" type="presParOf" srcId="{44F64D85-08B6-40EC-A344-767140D498BF}" destId="{C3BE3609-17BA-4B7B-9F65-49D6A291E72D}" srcOrd="1" destOrd="0" presId="urn:microsoft.com/office/officeart/2005/8/layout/vList5"/>
    <dgm:cxn modelId="{4CC86251-4692-4B18-A864-B46CD51983A0}" type="presParOf" srcId="{44F64D85-08B6-40EC-A344-767140D498BF}" destId="{E0332812-CFD5-4885-8896-38357E999D47}" srcOrd="2" destOrd="0" presId="urn:microsoft.com/office/officeart/2005/8/layout/vList5"/>
    <dgm:cxn modelId="{0714E98E-F439-4F3A-94C1-26E91456FF5B}" type="presParOf" srcId="{E0332812-CFD5-4885-8896-38357E999D47}" destId="{B0FBFE01-54BA-43C3-9852-88D8642C439C}" srcOrd="0" destOrd="0" presId="urn:microsoft.com/office/officeart/2005/8/layout/vList5"/>
    <dgm:cxn modelId="{AE42BAB4-09F8-4E0D-BA46-511092AB3177}" type="presParOf" srcId="{E0332812-CFD5-4885-8896-38357E999D47}" destId="{761AE7C1-4798-40A4-ADBC-4D9A4A728824}" srcOrd="1" destOrd="0" presId="urn:microsoft.com/office/officeart/2005/8/layout/vList5"/>
    <dgm:cxn modelId="{CF58E123-3F90-4B9D-BE7D-7A8073608E34}" type="presParOf" srcId="{44F64D85-08B6-40EC-A344-767140D498BF}" destId="{BDEDEE68-7C7F-42C4-A074-ED3CBB31CD70}" srcOrd="3" destOrd="0" presId="urn:microsoft.com/office/officeart/2005/8/layout/vList5"/>
    <dgm:cxn modelId="{FCB153A3-56AE-4EF8-92E1-B62279ED4419}" type="presParOf" srcId="{44F64D85-08B6-40EC-A344-767140D498BF}" destId="{CA100A8C-5B7B-42C5-9640-8F7C52C98F71}" srcOrd="4" destOrd="0" presId="urn:microsoft.com/office/officeart/2005/8/layout/vList5"/>
    <dgm:cxn modelId="{6D7E6935-A6FB-4BE0-A9B5-0F21F6E18D7B}" type="presParOf" srcId="{CA100A8C-5B7B-42C5-9640-8F7C52C98F71}" destId="{33C1EEED-10C2-4B39-B714-166854CAC431}" srcOrd="0" destOrd="0" presId="urn:microsoft.com/office/officeart/2005/8/layout/vList5"/>
    <dgm:cxn modelId="{0B403C67-1444-4A14-8696-8042ECCC76B4}" type="presParOf" srcId="{CA100A8C-5B7B-42C5-9640-8F7C52C98F71}" destId="{6EE46DD2-C42E-49F5-A0CC-79B4FB6A5B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B98417-75FC-47B9-8B4F-108FA5CFDD9F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9C6A897-3C5F-4EA9-A045-0AC17E8AC19A}">
      <dgm:prSet phldrT="[Текст]" custT="1"/>
      <dgm:spPr/>
      <dgm:t>
        <a:bodyPr/>
        <a:lstStyle/>
        <a:p>
          <a:r>
            <a:rPr lang="ru-RU" sz="1100" b="1" dirty="0" smtClean="0"/>
            <a:t>Приоритет управления </a:t>
          </a:r>
          <a:endParaRPr lang="ru-RU" sz="1100" b="1" dirty="0"/>
        </a:p>
      </dgm:t>
    </dgm:pt>
    <dgm:pt modelId="{DD13D270-6112-4C21-8B12-9716162D711F}" type="parTrans" cxnId="{27E7257F-9F99-4E8E-BF98-CEBEFEBA21E7}">
      <dgm:prSet/>
      <dgm:spPr/>
      <dgm:t>
        <a:bodyPr/>
        <a:lstStyle/>
        <a:p>
          <a:endParaRPr lang="ru-RU" sz="1200" b="1"/>
        </a:p>
      </dgm:t>
    </dgm:pt>
    <dgm:pt modelId="{C611BCE2-74A2-47B4-AD13-65FE2F80C597}" type="sibTrans" cxnId="{27E7257F-9F99-4E8E-BF98-CEBEFEBA21E7}">
      <dgm:prSet/>
      <dgm:spPr/>
      <dgm:t>
        <a:bodyPr/>
        <a:lstStyle/>
        <a:p>
          <a:endParaRPr lang="ru-RU" sz="1200" b="1"/>
        </a:p>
      </dgm:t>
    </dgm:pt>
    <dgm:pt modelId="{A2070B56-D7B9-4182-8876-CFA1311D2F3B}">
      <dgm:prSet phldrT="[Текст]" custT="1"/>
      <dgm:spPr/>
      <dgm:t>
        <a:bodyPr/>
        <a:lstStyle/>
        <a:p>
          <a:r>
            <a:rPr lang="ru-RU" sz="1200" b="1" dirty="0" smtClean="0"/>
            <a:t>нацеленность результатов внутреннего мониторинга качества образования на принятие управленческого решения.</a:t>
          </a:r>
          <a:br>
            <a:rPr lang="ru-RU" sz="1200" b="1" dirty="0" smtClean="0"/>
          </a:br>
          <a:endParaRPr lang="ru-RU" sz="1200" b="1" dirty="0"/>
        </a:p>
      </dgm:t>
    </dgm:pt>
    <dgm:pt modelId="{26BEC544-5F8F-4D75-A4EF-57999F00D4C4}" type="parTrans" cxnId="{BB620688-462C-4FE2-9C55-C101D34278E1}">
      <dgm:prSet/>
      <dgm:spPr/>
      <dgm:t>
        <a:bodyPr/>
        <a:lstStyle/>
        <a:p>
          <a:endParaRPr lang="ru-RU" sz="1200" b="1"/>
        </a:p>
      </dgm:t>
    </dgm:pt>
    <dgm:pt modelId="{C4CEDB3F-F10D-4CE8-880B-B6773428645D}" type="sibTrans" cxnId="{BB620688-462C-4FE2-9C55-C101D34278E1}">
      <dgm:prSet/>
      <dgm:spPr/>
      <dgm:t>
        <a:bodyPr/>
        <a:lstStyle/>
        <a:p>
          <a:endParaRPr lang="ru-RU" sz="1200" b="1"/>
        </a:p>
      </dgm:t>
    </dgm:pt>
    <dgm:pt modelId="{FB1C9D76-7810-43F7-A931-CDF2C033FEBF}">
      <dgm:prSet phldrT="[Текст]" custT="1"/>
      <dgm:spPr/>
      <dgm:t>
        <a:bodyPr/>
        <a:lstStyle/>
        <a:p>
          <a:r>
            <a:rPr lang="ru-RU" sz="1000" b="1" dirty="0" smtClean="0"/>
            <a:t>Целостность </a:t>
          </a:r>
          <a:endParaRPr lang="ru-RU" sz="1000" b="1" dirty="0"/>
        </a:p>
      </dgm:t>
    </dgm:pt>
    <dgm:pt modelId="{65133D3D-BD5D-4085-B036-A887788B51AE}" type="parTrans" cxnId="{B4C487A7-DC95-4B29-AACC-0939A3F0500E}">
      <dgm:prSet/>
      <dgm:spPr/>
      <dgm:t>
        <a:bodyPr/>
        <a:lstStyle/>
        <a:p>
          <a:endParaRPr lang="ru-RU" sz="1200" b="1"/>
        </a:p>
      </dgm:t>
    </dgm:pt>
    <dgm:pt modelId="{E15B0985-3012-41F3-9942-77B4BE586B1C}" type="sibTrans" cxnId="{B4C487A7-DC95-4B29-AACC-0939A3F0500E}">
      <dgm:prSet/>
      <dgm:spPr/>
      <dgm:t>
        <a:bodyPr/>
        <a:lstStyle/>
        <a:p>
          <a:endParaRPr lang="ru-RU" sz="1200" b="1"/>
        </a:p>
      </dgm:t>
    </dgm:pt>
    <dgm:pt modelId="{1C8DFB71-8FA5-4017-8116-577F24997C3D}">
      <dgm:prSet phldrT="[Текст]" custT="1"/>
      <dgm:spPr/>
      <dgm:t>
        <a:bodyPr/>
        <a:lstStyle/>
        <a:p>
          <a:r>
            <a:rPr lang="ru-RU" sz="1000" b="1" dirty="0" smtClean="0"/>
            <a:t>Оперативность</a:t>
          </a:r>
          <a:endParaRPr lang="ru-RU" sz="1000" b="1" dirty="0"/>
        </a:p>
      </dgm:t>
    </dgm:pt>
    <dgm:pt modelId="{4DEC3CE7-6A37-4732-B3A9-3D667FFFB230}" type="parTrans" cxnId="{8A5B0236-D68B-4BE2-A395-2A0DE321E319}">
      <dgm:prSet/>
      <dgm:spPr/>
      <dgm:t>
        <a:bodyPr/>
        <a:lstStyle/>
        <a:p>
          <a:endParaRPr lang="ru-RU" sz="1200" b="1"/>
        </a:p>
      </dgm:t>
    </dgm:pt>
    <dgm:pt modelId="{36458009-4E28-4945-8D93-5A6E40305A22}" type="sibTrans" cxnId="{8A5B0236-D68B-4BE2-A395-2A0DE321E319}">
      <dgm:prSet/>
      <dgm:spPr/>
      <dgm:t>
        <a:bodyPr/>
        <a:lstStyle/>
        <a:p>
          <a:endParaRPr lang="ru-RU" sz="1200" b="1"/>
        </a:p>
      </dgm:t>
    </dgm:pt>
    <dgm:pt modelId="{7F58FD60-1D7B-47F4-B631-3EC4A292AC0D}">
      <dgm:prSet phldrT="[Текст]" custT="1"/>
      <dgm:spPr/>
      <dgm:t>
        <a:bodyPr/>
        <a:lstStyle/>
        <a:p>
          <a:r>
            <a:rPr lang="ru-RU" sz="1200" b="1" dirty="0" smtClean="0"/>
            <a:t> сбор, обработка и представление информации о состоянии и динамике качества образования для оперативного принятия управленческого решения</a:t>
          </a:r>
          <a:endParaRPr lang="ru-RU" sz="1200" b="1" dirty="0"/>
        </a:p>
      </dgm:t>
    </dgm:pt>
    <dgm:pt modelId="{35DD8FEF-ADCD-49E6-81A0-96A026035B5A}" type="parTrans" cxnId="{0A2EF778-F345-4230-8EE1-AA6EE06C8FE4}">
      <dgm:prSet/>
      <dgm:spPr/>
      <dgm:t>
        <a:bodyPr/>
        <a:lstStyle/>
        <a:p>
          <a:endParaRPr lang="ru-RU" sz="1200" b="1"/>
        </a:p>
      </dgm:t>
    </dgm:pt>
    <dgm:pt modelId="{00D0CDF9-E464-4C9C-8A80-2E9641EF4C90}" type="sibTrans" cxnId="{0A2EF778-F345-4230-8EE1-AA6EE06C8FE4}">
      <dgm:prSet/>
      <dgm:spPr/>
      <dgm:t>
        <a:bodyPr/>
        <a:lstStyle/>
        <a:p>
          <a:endParaRPr lang="ru-RU" sz="1200" b="1"/>
        </a:p>
      </dgm:t>
    </dgm:pt>
    <dgm:pt modelId="{1D7DCFD0-EE5C-45A2-AA37-26557AA9B7DA}">
      <dgm:prSet phldrT="[Текст]" custT="1"/>
      <dgm:spPr/>
      <dgm:t>
        <a:bodyPr/>
        <a:lstStyle/>
        <a:p>
          <a:r>
            <a:rPr lang="ru-RU" sz="900" b="1" dirty="0" smtClean="0"/>
            <a:t>Информационная</a:t>
          </a:r>
          <a:r>
            <a:rPr lang="ru-RU" sz="1200" b="1" dirty="0" smtClean="0"/>
            <a:t> открытость </a:t>
          </a:r>
          <a:endParaRPr lang="ru-RU" sz="1200" b="1" dirty="0"/>
        </a:p>
      </dgm:t>
    </dgm:pt>
    <dgm:pt modelId="{94D46FB8-4CD9-4390-9F64-7140D824FA42}" type="parTrans" cxnId="{D3DB01F6-F991-4FF2-A39A-7AE9887A83D4}">
      <dgm:prSet/>
      <dgm:spPr/>
      <dgm:t>
        <a:bodyPr/>
        <a:lstStyle/>
        <a:p>
          <a:endParaRPr lang="ru-RU" sz="1200" b="1"/>
        </a:p>
      </dgm:t>
    </dgm:pt>
    <dgm:pt modelId="{6991AC7D-3730-48AF-8B0C-D65E9C97048E}" type="sibTrans" cxnId="{D3DB01F6-F991-4FF2-A39A-7AE9887A83D4}">
      <dgm:prSet/>
      <dgm:spPr/>
      <dgm:t>
        <a:bodyPr/>
        <a:lstStyle/>
        <a:p>
          <a:endParaRPr lang="ru-RU" sz="1200" b="1"/>
        </a:p>
      </dgm:t>
    </dgm:pt>
    <dgm:pt modelId="{34982454-D3D8-4F65-A535-2922B636A3F4}">
      <dgm:prSet phldrT="[Текст]" custT="1"/>
      <dgm:spPr/>
      <dgm:t>
        <a:bodyPr/>
        <a:lstStyle/>
        <a:p>
          <a:r>
            <a:rPr lang="ru-RU" sz="1200" b="1" dirty="0" smtClean="0"/>
            <a:t> доступность информации о состоянии и динамике качества образования для органов власти Субъекта РФ, органов местного самоуправления, экспертов в области образования</a:t>
          </a:r>
          <a:endParaRPr lang="ru-RU" sz="1200" b="1" dirty="0"/>
        </a:p>
      </dgm:t>
    </dgm:pt>
    <dgm:pt modelId="{94873CCC-6D15-4B0A-B6A4-68925589DBD3}" type="parTrans" cxnId="{D4F10AC9-588B-40B9-BD9D-3F102119919A}">
      <dgm:prSet/>
      <dgm:spPr/>
      <dgm:t>
        <a:bodyPr/>
        <a:lstStyle/>
        <a:p>
          <a:endParaRPr lang="ru-RU" sz="1200" b="1"/>
        </a:p>
      </dgm:t>
    </dgm:pt>
    <dgm:pt modelId="{C1ADEF99-54E7-41B9-81DD-941BC31E0E52}" type="sibTrans" cxnId="{D4F10AC9-588B-40B9-BD9D-3F102119919A}">
      <dgm:prSet/>
      <dgm:spPr/>
      <dgm:t>
        <a:bodyPr/>
        <a:lstStyle/>
        <a:p>
          <a:endParaRPr lang="ru-RU" sz="1200" b="1"/>
        </a:p>
      </dgm:t>
    </dgm:pt>
    <dgm:pt modelId="{8B4C2BE8-95D0-484B-970F-CE90CDEDB24F}">
      <dgm:prSet custT="1"/>
      <dgm:spPr/>
      <dgm:t>
        <a:bodyPr/>
        <a:lstStyle/>
        <a:p>
          <a:r>
            <a:rPr lang="ru-RU" sz="1200" b="1" dirty="0" smtClean="0"/>
            <a:t> единый последовательный процесс внутреннего мониторинга качества образования, экспертизы соответствия нормативам показателей качества образовательного учреждения, принятия управленческого решения. </a:t>
          </a:r>
          <a:br>
            <a:rPr lang="ru-RU" sz="1200" b="1" dirty="0" smtClean="0"/>
          </a:br>
          <a:endParaRPr lang="ru-RU" sz="1200" b="1" dirty="0"/>
        </a:p>
      </dgm:t>
    </dgm:pt>
    <dgm:pt modelId="{BBF35A93-9379-4911-8BC7-442552A1DBDE}" type="parTrans" cxnId="{419CB038-62F3-45E7-8360-BEF727498C5E}">
      <dgm:prSet/>
      <dgm:spPr/>
      <dgm:t>
        <a:bodyPr/>
        <a:lstStyle/>
        <a:p>
          <a:endParaRPr lang="ru-RU" sz="1200" b="1"/>
        </a:p>
      </dgm:t>
    </dgm:pt>
    <dgm:pt modelId="{2C19F326-784D-4079-8307-D1F1E76DF97A}" type="sibTrans" cxnId="{419CB038-62F3-45E7-8360-BEF727498C5E}">
      <dgm:prSet/>
      <dgm:spPr/>
      <dgm:t>
        <a:bodyPr/>
        <a:lstStyle/>
        <a:p>
          <a:endParaRPr lang="ru-RU" sz="1200" b="1"/>
        </a:p>
      </dgm:t>
    </dgm:pt>
    <dgm:pt modelId="{CD900125-C825-49AC-990B-C97D195A2A4F}" type="pres">
      <dgm:prSet presAssocID="{EFB98417-75FC-47B9-8B4F-108FA5CFDD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6DC6FD-C0FA-4EA7-B6F3-4A6524B6B28F}" type="pres">
      <dgm:prSet presAssocID="{B9C6A897-3C5F-4EA9-A045-0AC17E8AC19A}" presName="composite" presStyleCnt="0"/>
      <dgm:spPr/>
      <dgm:t>
        <a:bodyPr/>
        <a:lstStyle/>
        <a:p>
          <a:endParaRPr lang="ru-RU"/>
        </a:p>
      </dgm:t>
    </dgm:pt>
    <dgm:pt modelId="{67649752-1DFD-4A4F-8FDF-2745B8EB2FA1}" type="pres">
      <dgm:prSet presAssocID="{B9C6A897-3C5F-4EA9-A045-0AC17E8AC19A}" presName="parentText" presStyleLbl="alignNode1" presStyleIdx="0" presStyleCnt="4" custScaleX="1252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E01F-7284-45CF-953B-8A000093FA09}" type="pres">
      <dgm:prSet presAssocID="{B9C6A897-3C5F-4EA9-A045-0AC17E8AC19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8B7C7-9260-4036-8FA4-B1B57A2FAF72}" type="pres">
      <dgm:prSet presAssocID="{C611BCE2-74A2-47B4-AD13-65FE2F80C597}" presName="sp" presStyleCnt="0"/>
      <dgm:spPr/>
      <dgm:t>
        <a:bodyPr/>
        <a:lstStyle/>
        <a:p>
          <a:endParaRPr lang="ru-RU"/>
        </a:p>
      </dgm:t>
    </dgm:pt>
    <dgm:pt modelId="{FFCF056D-2E44-4513-835F-C7876326DA02}" type="pres">
      <dgm:prSet presAssocID="{FB1C9D76-7810-43F7-A931-CDF2C033FEBF}" presName="composite" presStyleCnt="0"/>
      <dgm:spPr/>
      <dgm:t>
        <a:bodyPr/>
        <a:lstStyle/>
        <a:p>
          <a:endParaRPr lang="ru-RU"/>
        </a:p>
      </dgm:t>
    </dgm:pt>
    <dgm:pt modelId="{908250D0-0A9F-49C9-86D5-EDB18C102DAD}" type="pres">
      <dgm:prSet presAssocID="{FB1C9D76-7810-43F7-A931-CDF2C033FEBF}" presName="parentText" presStyleLbl="alignNode1" presStyleIdx="1" presStyleCnt="4" custScaleX="1196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171EA-0FDB-4D18-BD23-F14002E7FC31}" type="pres">
      <dgm:prSet presAssocID="{FB1C9D76-7810-43F7-A931-CDF2C033FEBF}" presName="descendantText" presStyleLbl="alignAcc1" presStyleIdx="1" presStyleCnt="4" custScaleY="137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B2695-2001-401A-A82E-748FBE1CD7AF}" type="pres">
      <dgm:prSet presAssocID="{E15B0985-3012-41F3-9942-77B4BE586B1C}" presName="sp" presStyleCnt="0"/>
      <dgm:spPr/>
      <dgm:t>
        <a:bodyPr/>
        <a:lstStyle/>
        <a:p>
          <a:endParaRPr lang="ru-RU"/>
        </a:p>
      </dgm:t>
    </dgm:pt>
    <dgm:pt modelId="{058A5250-0AB3-4454-B438-60709A585FAF}" type="pres">
      <dgm:prSet presAssocID="{1C8DFB71-8FA5-4017-8116-577F24997C3D}" presName="composite" presStyleCnt="0"/>
      <dgm:spPr/>
      <dgm:t>
        <a:bodyPr/>
        <a:lstStyle/>
        <a:p>
          <a:endParaRPr lang="ru-RU"/>
        </a:p>
      </dgm:t>
    </dgm:pt>
    <dgm:pt modelId="{4BED76D1-5E58-4AD4-8BE9-034F260A24B4}" type="pres">
      <dgm:prSet presAssocID="{1C8DFB71-8FA5-4017-8116-577F24997C3D}" presName="parentText" presStyleLbl="alignNode1" presStyleIdx="2" presStyleCnt="4" custScaleX="1365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9E605-A0E5-478C-98CE-B2A8C24473CC}" type="pres">
      <dgm:prSet presAssocID="{1C8DFB71-8FA5-4017-8116-577F24997C3D}" presName="descendantText" presStyleLbl="alignAcc1" presStyleIdx="2" presStyleCnt="4" custScaleX="95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B073A-9C6B-435A-8946-E51D8142BD0B}" type="pres">
      <dgm:prSet presAssocID="{36458009-4E28-4945-8D93-5A6E40305A22}" presName="sp" presStyleCnt="0"/>
      <dgm:spPr/>
      <dgm:t>
        <a:bodyPr/>
        <a:lstStyle/>
        <a:p>
          <a:endParaRPr lang="ru-RU"/>
        </a:p>
      </dgm:t>
    </dgm:pt>
    <dgm:pt modelId="{1956BA97-B967-41F4-A393-36BBFD614FAF}" type="pres">
      <dgm:prSet presAssocID="{1D7DCFD0-EE5C-45A2-AA37-26557AA9B7DA}" presName="composite" presStyleCnt="0"/>
      <dgm:spPr/>
      <dgm:t>
        <a:bodyPr/>
        <a:lstStyle/>
        <a:p>
          <a:endParaRPr lang="ru-RU"/>
        </a:p>
      </dgm:t>
    </dgm:pt>
    <dgm:pt modelId="{29569E65-ACB6-4828-9C4F-F456B491A558}" type="pres">
      <dgm:prSet presAssocID="{1D7DCFD0-EE5C-45A2-AA37-26557AA9B7DA}" presName="parentText" presStyleLbl="alignNode1" presStyleIdx="3" presStyleCnt="4" custScaleX="1548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E1FE3-79D0-4FE3-A9A5-1D4CFB5F0172}" type="pres">
      <dgm:prSet presAssocID="{1D7DCFD0-EE5C-45A2-AA37-26557AA9B7DA}" presName="descendantText" presStyleLbl="alignAcc1" presStyleIdx="3" presStyleCnt="4" custScaleX="94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89165D-8220-4790-BDC5-B385EA9E9A33}" type="presOf" srcId="{34982454-D3D8-4F65-A535-2922B636A3F4}" destId="{450E1FE3-79D0-4FE3-A9A5-1D4CFB5F0172}" srcOrd="0" destOrd="0" presId="urn:microsoft.com/office/officeart/2005/8/layout/chevron2"/>
    <dgm:cxn modelId="{0A2EF778-F345-4230-8EE1-AA6EE06C8FE4}" srcId="{1C8DFB71-8FA5-4017-8116-577F24997C3D}" destId="{7F58FD60-1D7B-47F4-B631-3EC4A292AC0D}" srcOrd="0" destOrd="0" parTransId="{35DD8FEF-ADCD-49E6-81A0-96A026035B5A}" sibTransId="{00D0CDF9-E464-4C9C-8A80-2E9641EF4C90}"/>
    <dgm:cxn modelId="{BB620688-462C-4FE2-9C55-C101D34278E1}" srcId="{B9C6A897-3C5F-4EA9-A045-0AC17E8AC19A}" destId="{A2070B56-D7B9-4182-8876-CFA1311D2F3B}" srcOrd="0" destOrd="0" parTransId="{26BEC544-5F8F-4D75-A4EF-57999F00D4C4}" sibTransId="{C4CEDB3F-F10D-4CE8-880B-B6773428645D}"/>
    <dgm:cxn modelId="{9334A704-BCB7-4ECA-A93A-3B1EB1AA603A}" type="presOf" srcId="{FB1C9D76-7810-43F7-A931-CDF2C033FEBF}" destId="{908250D0-0A9F-49C9-86D5-EDB18C102DAD}" srcOrd="0" destOrd="0" presId="urn:microsoft.com/office/officeart/2005/8/layout/chevron2"/>
    <dgm:cxn modelId="{D4F10AC9-588B-40B9-BD9D-3F102119919A}" srcId="{1D7DCFD0-EE5C-45A2-AA37-26557AA9B7DA}" destId="{34982454-D3D8-4F65-A535-2922B636A3F4}" srcOrd="0" destOrd="0" parTransId="{94873CCC-6D15-4B0A-B6A4-68925589DBD3}" sibTransId="{C1ADEF99-54E7-41B9-81DD-941BC31E0E52}"/>
    <dgm:cxn modelId="{AE2C1C7D-E7B9-49C9-8D7A-B5140D37455D}" type="presOf" srcId="{7F58FD60-1D7B-47F4-B631-3EC4A292AC0D}" destId="{2FB9E605-A0E5-478C-98CE-B2A8C24473CC}" srcOrd="0" destOrd="0" presId="urn:microsoft.com/office/officeart/2005/8/layout/chevron2"/>
    <dgm:cxn modelId="{419CB038-62F3-45E7-8360-BEF727498C5E}" srcId="{FB1C9D76-7810-43F7-A931-CDF2C033FEBF}" destId="{8B4C2BE8-95D0-484B-970F-CE90CDEDB24F}" srcOrd="0" destOrd="0" parTransId="{BBF35A93-9379-4911-8BC7-442552A1DBDE}" sibTransId="{2C19F326-784D-4079-8307-D1F1E76DF97A}"/>
    <dgm:cxn modelId="{8A5B0236-D68B-4BE2-A395-2A0DE321E319}" srcId="{EFB98417-75FC-47B9-8B4F-108FA5CFDD9F}" destId="{1C8DFB71-8FA5-4017-8116-577F24997C3D}" srcOrd="2" destOrd="0" parTransId="{4DEC3CE7-6A37-4732-B3A9-3D667FFFB230}" sibTransId="{36458009-4E28-4945-8D93-5A6E40305A22}"/>
    <dgm:cxn modelId="{CC534E33-93D5-4853-A5FC-8EEA0FD2D486}" type="presOf" srcId="{1C8DFB71-8FA5-4017-8116-577F24997C3D}" destId="{4BED76D1-5E58-4AD4-8BE9-034F260A24B4}" srcOrd="0" destOrd="0" presId="urn:microsoft.com/office/officeart/2005/8/layout/chevron2"/>
    <dgm:cxn modelId="{80ED17D1-702D-4011-B308-B6B649C0F043}" type="presOf" srcId="{A2070B56-D7B9-4182-8876-CFA1311D2F3B}" destId="{9070E01F-7284-45CF-953B-8A000093FA09}" srcOrd="0" destOrd="0" presId="urn:microsoft.com/office/officeart/2005/8/layout/chevron2"/>
    <dgm:cxn modelId="{590CE4DF-9C8C-45C3-8F58-60E56D6F8A8A}" type="presOf" srcId="{B9C6A897-3C5F-4EA9-A045-0AC17E8AC19A}" destId="{67649752-1DFD-4A4F-8FDF-2745B8EB2FA1}" srcOrd="0" destOrd="0" presId="urn:microsoft.com/office/officeart/2005/8/layout/chevron2"/>
    <dgm:cxn modelId="{74ACBDB7-87DF-46FE-A2BE-CBC629C2FFB0}" type="presOf" srcId="{1D7DCFD0-EE5C-45A2-AA37-26557AA9B7DA}" destId="{29569E65-ACB6-4828-9C4F-F456B491A558}" srcOrd="0" destOrd="0" presId="urn:microsoft.com/office/officeart/2005/8/layout/chevron2"/>
    <dgm:cxn modelId="{27E7257F-9F99-4E8E-BF98-CEBEFEBA21E7}" srcId="{EFB98417-75FC-47B9-8B4F-108FA5CFDD9F}" destId="{B9C6A897-3C5F-4EA9-A045-0AC17E8AC19A}" srcOrd="0" destOrd="0" parTransId="{DD13D270-6112-4C21-8B12-9716162D711F}" sibTransId="{C611BCE2-74A2-47B4-AD13-65FE2F80C597}"/>
    <dgm:cxn modelId="{A5514829-484A-46C5-80A9-E406565B68BB}" type="presOf" srcId="{8B4C2BE8-95D0-484B-970F-CE90CDEDB24F}" destId="{A4E171EA-0FDB-4D18-BD23-F14002E7FC31}" srcOrd="0" destOrd="0" presId="urn:microsoft.com/office/officeart/2005/8/layout/chevron2"/>
    <dgm:cxn modelId="{D3DB01F6-F991-4FF2-A39A-7AE9887A83D4}" srcId="{EFB98417-75FC-47B9-8B4F-108FA5CFDD9F}" destId="{1D7DCFD0-EE5C-45A2-AA37-26557AA9B7DA}" srcOrd="3" destOrd="0" parTransId="{94D46FB8-4CD9-4390-9F64-7140D824FA42}" sibTransId="{6991AC7D-3730-48AF-8B0C-D65E9C97048E}"/>
    <dgm:cxn modelId="{B4C487A7-DC95-4B29-AACC-0939A3F0500E}" srcId="{EFB98417-75FC-47B9-8B4F-108FA5CFDD9F}" destId="{FB1C9D76-7810-43F7-A931-CDF2C033FEBF}" srcOrd="1" destOrd="0" parTransId="{65133D3D-BD5D-4085-B036-A887788B51AE}" sibTransId="{E15B0985-3012-41F3-9942-77B4BE586B1C}"/>
    <dgm:cxn modelId="{BE29627C-A39D-437D-984C-607DE8F0E5CB}" type="presOf" srcId="{EFB98417-75FC-47B9-8B4F-108FA5CFDD9F}" destId="{CD900125-C825-49AC-990B-C97D195A2A4F}" srcOrd="0" destOrd="0" presId="urn:microsoft.com/office/officeart/2005/8/layout/chevron2"/>
    <dgm:cxn modelId="{84015D60-F6ED-4E33-B00B-7BAF15825EE5}" type="presParOf" srcId="{CD900125-C825-49AC-990B-C97D195A2A4F}" destId="{FA6DC6FD-C0FA-4EA7-B6F3-4A6524B6B28F}" srcOrd="0" destOrd="0" presId="urn:microsoft.com/office/officeart/2005/8/layout/chevron2"/>
    <dgm:cxn modelId="{25C1648E-8DAF-44E1-A566-F6E20C744E84}" type="presParOf" srcId="{FA6DC6FD-C0FA-4EA7-B6F3-4A6524B6B28F}" destId="{67649752-1DFD-4A4F-8FDF-2745B8EB2FA1}" srcOrd="0" destOrd="0" presId="urn:microsoft.com/office/officeart/2005/8/layout/chevron2"/>
    <dgm:cxn modelId="{C7560E14-FB95-4090-8552-FBF1252DF40A}" type="presParOf" srcId="{FA6DC6FD-C0FA-4EA7-B6F3-4A6524B6B28F}" destId="{9070E01F-7284-45CF-953B-8A000093FA09}" srcOrd="1" destOrd="0" presId="urn:microsoft.com/office/officeart/2005/8/layout/chevron2"/>
    <dgm:cxn modelId="{EEC0E62A-3100-4DCC-972D-6D9CAE37D42A}" type="presParOf" srcId="{CD900125-C825-49AC-990B-C97D195A2A4F}" destId="{A0D8B7C7-9260-4036-8FA4-B1B57A2FAF72}" srcOrd="1" destOrd="0" presId="urn:microsoft.com/office/officeart/2005/8/layout/chevron2"/>
    <dgm:cxn modelId="{F075E345-9611-4FE9-A812-CC016296D708}" type="presParOf" srcId="{CD900125-C825-49AC-990B-C97D195A2A4F}" destId="{FFCF056D-2E44-4513-835F-C7876326DA02}" srcOrd="2" destOrd="0" presId="urn:microsoft.com/office/officeart/2005/8/layout/chevron2"/>
    <dgm:cxn modelId="{13FA8EE5-0FA2-4626-9DE5-50BA275A815E}" type="presParOf" srcId="{FFCF056D-2E44-4513-835F-C7876326DA02}" destId="{908250D0-0A9F-49C9-86D5-EDB18C102DAD}" srcOrd="0" destOrd="0" presId="urn:microsoft.com/office/officeart/2005/8/layout/chevron2"/>
    <dgm:cxn modelId="{7B57FF8F-9BB2-4F61-A4E2-20A3249286E9}" type="presParOf" srcId="{FFCF056D-2E44-4513-835F-C7876326DA02}" destId="{A4E171EA-0FDB-4D18-BD23-F14002E7FC31}" srcOrd="1" destOrd="0" presId="urn:microsoft.com/office/officeart/2005/8/layout/chevron2"/>
    <dgm:cxn modelId="{88640EF9-B188-4A57-9200-C2EB0B092D45}" type="presParOf" srcId="{CD900125-C825-49AC-990B-C97D195A2A4F}" destId="{E28B2695-2001-401A-A82E-748FBE1CD7AF}" srcOrd="3" destOrd="0" presId="urn:microsoft.com/office/officeart/2005/8/layout/chevron2"/>
    <dgm:cxn modelId="{9FFF40F5-3F6C-458E-8ACD-77BAF0F9EB3A}" type="presParOf" srcId="{CD900125-C825-49AC-990B-C97D195A2A4F}" destId="{058A5250-0AB3-4454-B438-60709A585FAF}" srcOrd="4" destOrd="0" presId="urn:microsoft.com/office/officeart/2005/8/layout/chevron2"/>
    <dgm:cxn modelId="{82593368-E351-4393-8CD4-F71057893E14}" type="presParOf" srcId="{058A5250-0AB3-4454-B438-60709A585FAF}" destId="{4BED76D1-5E58-4AD4-8BE9-034F260A24B4}" srcOrd="0" destOrd="0" presId="urn:microsoft.com/office/officeart/2005/8/layout/chevron2"/>
    <dgm:cxn modelId="{A5F6CB4A-5F6E-4A41-8192-CA26268497BD}" type="presParOf" srcId="{058A5250-0AB3-4454-B438-60709A585FAF}" destId="{2FB9E605-A0E5-478C-98CE-B2A8C24473CC}" srcOrd="1" destOrd="0" presId="urn:microsoft.com/office/officeart/2005/8/layout/chevron2"/>
    <dgm:cxn modelId="{3930DA71-020F-4E78-826B-126D3CB64573}" type="presParOf" srcId="{CD900125-C825-49AC-990B-C97D195A2A4F}" destId="{302B073A-9C6B-435A-8946-E51D8142BD0B}" srcOrd="5" destOrd="0" presId="urn:microsoft.com/office/officeart/2005/8/layout/chevron2"/>
    <dgm:cxn modelId="{9E80EC70-B9A1-456D-A475-082834E91ECA}" type="presParOf" srcId="{CD900125-C825-49AC-990B-C97D195A2A4F}" destId="{1956BA97-B967-41F4-A393-36BBFD614FAF}" srcOrd="6" destOrd="0" presId="urn:microsoft.com/office/officeart/2005/8/layout/chevron2"/>
    <dgm:cxn modelId="{DCAEEB38-9D18-4A38-9FD6-D3CEE337B184}" type="presParOf" srcId="{1956BA97-B967-41F4-A393-36BBFD614FAF}" destId="{29569E65-ACB6-4828-9C4F-F456B491A558}" srcOrd="0" destOrd="0" presId="urn:microsoft.com/office/officeart/2005/8/layout/chevron2"/>
    <dgm:cxn modelId="{5859B8B7-64BD-4BBB-A4A6-D2169BBF454D}" type="presParOf" srcId="{1956BA97-B967-41F4-A393-36BBFD614FAF}" destId="{450E1FE3-79D0-4FE3-A9A5-1D4CFB5F01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A241C1-EB0F-4FCB-9128-DB3ECC7CCF35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25F4C16-08C4-4E05-A2A8-9029A0240F3E}">
      <dgm:prSet phldrT="[Текст]" custT="1"/>
      <dgm:spPr/>
      <dgm:t>
        <a:bodyPr/>
        <a:lstStyle/>
        <a:p>
          <a:r>
            <a:rPr lang="ru-RU" sz="1400" b="1" dirty="0" smtClean="0"/>
            <a:t>Информация о деятельности </a:t>
          </a:r>
          <a:r>
            <a:rPr lang="ru-RU" sz="1600" b="1" dirty="0" smtClean="0"/>
            <a:t>ДОУ</a:t>
          </a:r>
          <a:endParaRPr lang="ru-RU" sz="1600" b="1" dirty="0"/>
        </a:p>
      </dgm:t>
    </dgm:pt>
    <dgm:pt modelId="{CABBF1B6-BBD3-466F-B583-4EF9267C2786}" type="parTrans" cxnId="{9EB406E1-D307-4196-8A6F-0C06E4F25BD2}">
      <dgm:prSet/>
      <dgm:spPr/>
      <dgm:t>
        <a:bodyPr/>
        <a:lstStyle/>
        <a:p>
          <a:endParaRPr lang="ru-RU" sz="1600" b="1"/>
        </a:p>
      </dgm:t>
    </dgm:pt>
    <dgm:pt modelId="{1986B459-B119-4DC1-B60F-9CDBFEFFA29A}" type="sibTrans" cxnId="{9EB406E1-D307-4196-8A6F-0C06E4F25BD2}">
      <dgm:prSet/>
      <dgm:spPr/>
      <dgm:t>
        <a:bodyPr/>
        <a:lstStyle/>
        <a:p>
          <a:endParaRPr lang="ru-RU" sz="1600" b="1"/>
        </a:p>
      </dgm:t>
    </dgm:pt>
    <dgm:pt modelId="{C161BDE8-7415-4CFF-B2A2-DC3E81A1B94E}">
      <dgm:prSet phldrT="[Текст]" custT="1"/>
      <dgm:spPr/>
      <dgm:t>
        <a:bodyPr/>
        <a:lstStyle/>
        <a:p>
          <a:r>
            <a:rPr lang="ru-RU" sz="1000" b="1" dirty="0" smtClean="0"/>
            <a:t>Информационные</a:t>
          </a:r>
        </a:p>
        <a:p>
          <a:r>
            <a:rPr lang="ru-RU" sz="1600" b="1" dirty="0" smtClean="0"/>
            <a:t> стенды</a:t>
          </a:r>
          <a:endParaRPr lang="ru-RU" sz="1600" b="1" dirty="0"/>
        </a:p>
      </dgm:t>
    </dgm:pt>
    <dgm:pt modelId="{25A71D74-6AB8-40DF-8FA5-E62E08A63903}" type="parTrans" cxnId="{D82A8945-111B-4F3F-8FA9-111C78921EC9}">
      <dgm:prSet custT="1"/>
      <dgm:spPr/>
      <dgm:t>
        <a:bodyPr/>
        <a:lstStyle/>
        <a:p>
          <a:endParaRPr lang="ru-RU" sz="1600" b="1"/>
        </a:p>
      </dgm:t>
    </dgm:pt>
    <dgm:pt modelId="{7A305329-C4E5-4B8B-A11E-7DC02D9ACB06}" type="sibTrans" cxnId="{D82A8945-111B-4F3F-8FA9-111C78921EC9}">
      <dgm:prSet/>
      <dgm:spPr/>
      <dgm:t>
        <a:bodyPr/>
        <a:lstStyle/>
        <a:p>
          <a:endParaRPr lang="ru-RU" sz="1600" b="1"/>
        </a:p>
      </dgm:t>
    </dgm:pt>
    <dgm:pt modelId="{BC703373-331C-462E-880B-4CE6DC2F1071}">
      <dgm:prSet phldrT="[Текст]" custT="1"/>
      <dgm:spPr/>
      <dgm:t>
        <a:bodyPr/>
        <a:lstStyle/>
        <a:p>
          <a:r>
            <a:rPr lang="ru-RU" sz="1600" b="1" dirty="0" smtClean="0"/>
            <a:t>Отчетные концерты</a:t>
          </a:r>
          <a:endParaRPr lang="ru-RU" sz="1600" b="1" dirty="0"/>
        </a:p>
      </dgm:t>
    </dgm:pt>
    <dgm:pt modelId="{00BC2424-25B7-4ED7-B4FB-42025E98BCD2}" type="parTrans" cxnId="{06BAC528-B7C9-4248-A514-99AFD087882C}">
      <dgm:prSet custT="1"/>
      <dgm:spPr/>
      <dgm:t>
        <a:bodyPr/>
        <a:lstStyle/>
        <a:p>
          <a:endParaRPr lang="ru-RU" sz="1600" b="1"/>
        </a:p>
      </dgm:t>
    </dgm:pt>
    <dgm:pt modelId="{5DA83F09-6C04-4735-B669-E4F87D6AAA84}" type="sibTrans" cxnId="{06BAC528-B7C9-4248-A514-99AFD087882C}">
      <dgm:prSet/>
      <dgm:spPr/>
      <dgm:t>
        <a:bodyPr/>
        <a:lstStyle/>
        <a:p>
          <a:endParaRPr lang="ru-RU" sz="1600" b="1"/>
        </a:p>
      </dgm:t>
    </dgm:pt>
    <dgm:pt modelId="{218A11B1-5912-41CE-A40E-C600A53A552B}">
      <dgm:prSet phldrT="[Текст]" custT="1"/>
      <dgm:spPr/>
      <dgm:t>
        <a:bodyPr/>
        <a:lstStyle/>
        <a:p>
          <a:r>
            <a:rPr lang="ru-RU" sz="1600" b="1" dirty="0" smtClean="0"/>
            <a:t>Открытые показы</a:t>
          </a:r>
          <a:endParaRPr lang="ru-RU" sz="1600" b="1" dirty="0"/>
        </a:p>
      </dgm:t>
    </dgm:pt>
    <dgm:pt modelId="{21C09247-82B4-427B-8BF0-6879289709EE}" type="parTrans" cxnId="{D4E1619F-93A0-4E7B-882E-4A79DB12D8E1}">
      <dgm:prSet custT="1"/>
      <dgm:spPr/>
      <dgm:t>
        <a:bodyPr/>
        <a:lstStyle/>
        <a:p>
          <a:endParaRPr lang="ru-RU" sz="1600" b="1"/>
        </a:p>
      </dgm:t>
    </dgm:pt>
    <dgm:pt modelId="{81E2F271-E735-4542-BB52-EDD65947F57C}" type="sibTrans" cxnId="{D4E1619F-93A0-4E7B-882E-4A79DB12D8E1}">
      <dgm:prSet/>
      <dgm:spPr/>
      <dgm:t>
        <a:bodyPr/>
        <a:lstStyle/>
        <a:p>
          <a:endParaRPr lang="ru-RU" sz="1600" b="1"/>
        </a:p>
      </dgm:t>
    </dgm:pt>
    <dgm:pt modelId="{7DECC9C1-CE19-4CCB-A1ED-CF4B165C8BD7}">
      <dgm:prSet phldrT="[Текст]" custT="1"/>
      <dgm:spPr/>
      <dgm:t>
        <a:bodyPr/>
        <a:lstStyle/>
        <a:p>
          <a:r>
            <a:rPr lang="ru-RU" sz="1600" b="1" dirty="0" smtClean="0"/>
            <a:t>День открытых дверей</a:t>
          </a:r>
          <a:endParaRPr lang="ru-RU" sz="1600" b="1" dirty="0"/>
        </a:p>
      </dgm:t>
    </dgm:pt>
    <dgm:pt modelId="{A1446F32-2D55-469C-83DB-5EF9018B22B2}" type="parTrans" cxnId="{35205E15-7724-4FDB-A381-9EB191BC3155}">
      <dgm:prSet custT="1"/>
      <dgm:spPr/>
      <dgm:t>
        <a:bodyPr/>
        <a:lstStyle/>
        <a:p>
          <a:endParaRPr lang="ru-RU" sz="1600" b="1"/>
        </a:p>
      </dgm:t>
    </dgm:pt>
    <dgm:pt modelId="{6906999F-1C52-4FA2-915A-6B6FAA4D6F57}" type="sibTrans" cxnId="{35205E15-7724-4FDB-A381-9EB191BC3155}">
      <dgm:prSet/>
      <dgm:spPr/>
      <dgm:t>
        <a:bodyPr/>
        <a:lstStyle/>
        <a:p>
          <a:endParaRPr lang="ru-RU" sz="1600" b="1"/>
        </a:p>
      </dgm:t>
    </dgm:pt>
    <dgm:pt modelId="{8BFBC423-53EF-4B03-983E-82CFC429E414}">
      <dgm:prSet phldrT="[Текст]" custT="1"/>
      <dgm:spPr/>
      <dgm:t>
        <a:bodyPr/>
        <a:lstStyle/>
        <a:p>
          <a:r>
            <a:rPr lang="ru-RU" sz="1200" b="1" dirty="0" smtClean="0"/>
            <a:t>Официальный </a:t>
          </a:r>
          <a:r>
            <a:rPr lang="ru-RU" sz="1600" b="1" dirty="0" smtClean="0"/>
            <a:t> сайт ДОУ</a:t>
          </a:r>
          <a:endParaRPr lang="ru-RU" sz="1600" b="1" dirty="0"/>
        </a:p>
      </dgm:t>
    </dgm:pt>
    <dgm:pt modelId="{4116FA39-0F41-466D-9F5F-18D54B001675}" type="parTrans" cxnId="{74C49829-3137-40BC-B490-B28C0F648A20}">
      <dgm:prSet custT="1"/>
      <dgm:spPr/>
      <dgm:t>
        <a:bodyPr/>
        <a:lstStyle/>
        <a:p>
          <a:endParaRPr lang="ru-RU" sz="1600" b="1"/>
        </a:p>
      </dgm:t>
    </dgm:pt>
    <dgm:pt modelId="{0EF465E9-1BB6-4187-B04D-A0C7EA879C6D}" type="sibTrans" cxnId="{74C49829-3137-40BC-B490-B28C0F648A20}">
      <dgm:prSet/>
      <dgm:spPr/>
      <dgm:t>
        <a:bodyPr/>
        <a:lstStyle/>
        <a:p>
          <a:endParaRPr lang="ru-RU" sz="1600" b="1"/>
        </a:p>
      </dgm:t>
    </dgm:pt>
    <dgm:pt modelId="{CF28388A-CA53-495A-A535-20D381531A9B}">
      <dgm:prSet phldrT="[Текст]" custT="1"/>
      <dgm:spPr/>
      <dgm:t>
        <a:bodyPr/>
        <a:lstStyle/>
        <a:p>
          <a:r>
            <a:rPr lang="ru-RU" sz="1400" b="1" dirty="0" smtClean="0"/>
            <a:t>Отчёт о результатах самообследования</a:t>
          </a:r>
          <a:endParaRPr lang="ru-RU" sz="1600" b="1" dirty="0"/>
        </a:p>
      </dgm:t>
    </dgm:pt>
    <dgm:pt modelId="{D5E876E6-CC93-4E5D-A365-448079592D95}" type="parTrans" cxnId="{7C257917-E0D8-4E7C-B5B0-8AD52C796B63}">
      <dgm:prSet custT="1"/>
      <dgm:spPr/>
      <dgm:t>
        <a:bodyPr/>
        <a:lstStyle/>
        <a:p>
          <a:endParaRPr lang="ru-RU" sz="1600" b="1"/>
        </a:p>
      </dgm:t>
    </dgm:pt>
    <dgm:pt modelId="{BF064EED-809F-479C-B153-7E6911AD0EDE}" type="sibTrans" cxnId="{7C257917-E0D8-4E7C-B5B0-8AD52C796B63}">
      <dgm:prSet/>
      <dgm:spPr/>
      <dgm:t>
        <a:bodyPr/>
        <a:lstStyle/>
        <a:p>
          <a:endParaRPr lang="ru-RU" sz="1600" b="1"/>
        </a:p>
      </dgm:t>
    </dgm:pt>
    <dgm:pt modelId="{62E03893-144F-4EDC-9BF5-5BA85AD0231C}">
      <dgm:prSet phldrT="[Текст]" custT="1"/>
      <dgm:spPr/>
      <dgm:t>
        <a:bodyPr/>
        <a:lstStyle/>
        <a:p>
          <a:r>
            <a:rPr lang="ru-RU" sz="1300" b="1" dirty="0" smtClean="0"/>
            <a:t>Фотомонтажи</a:t>
          </a:r>
        </a:p>
        <a:p>
          <a:r>
            <a:rPr lang="ru-RU" sz="1300" b="1" dirty="0" err="1" smtClean="0"/>
            <a:t>Фотоколлажи</a:t>
          </a:r>
          <a:endParaRPr lang="ru-RU" sz="1300" b="1" dirty="0"/>
        </a:p>
      </dgm:t>
    </dgm:pt>
    <dgm:pt modelId="{2F98B8E7-A103-443D-927D-D1F30F6A44D3}" type="parTrans" cxnId="{45858104-4ED9-4AA2-B0BA-058674991352}">
      <dgm:prSet/>
      <dgm:spPr/>
      <dgm:t>
        <a:bodyPr/>
        <a:lstStyle/>
        <a:p>
          <a:endParaRPr lang="ru-RU"/>
        </a:p>
      </dgm:t>
    </dgm:pt>
    <dgm:pt modelId="{EF5A4520-8098-4BB7-AEEF-17105228B673}" type="sibTrans" cxnId="{45858104-4ED9-4AA2-B0BA-058674991352}">
      <dgm:prSet/>
      <dgm:spPr/>
    </dgm:pt>
    <dgm:pt modelId="{D91CA121-44C6-4632-9C16-37060AEB6C5B}" type="pres">
      <dgm:prSet presAssocID="{5BA241C1-EB0F-4FCB-9128-DB3ECC7CCF3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571F63-688C-4AF6-94DE-2AAA538192BB}" type="pres">
      <dgm:prSet presAssocID="{125F4C16-08C4-4E05-A2A8-9029A0240F3E}" presName="centerShape" presStyleLbl="node0" presStyleIdx="0" presStyleCnt="1"/>
      <dgm:spPr/>
      <dgm:t>
        <a:bodyPr/>
        <a:lstStyle/>
        <a:p>
          <a:endParaRPr lang="ru-RU"/>
        </a:p>
      </dgm:t>
    </dgm:pt>
    <dgm:pt modelId="{488F4C96-248A-41CD-ADBE-DD815AF4260F}" type="pres">
      <dgm:prSet presAssocID="{25A71D74-6AB8-40DF-8FA5-E62E08A63903}" presName="parTrans" presStyleLbl="sibTrans2D1" presStyleIdx="0" presStyleCnt="7"/>
      <dgm:spPr/>
      <dgm:t>
        <a:bodyPr/>
        <a:lstStyle/>
        <a:p>
          <a:endParaRPr lang="ru-RU"/>
        </a:p>
      </dgm:t>
    </dgm:pt>
    <dgm:pt modelId="{36099A1A-0323-46BD-8C97-AEDEA96F745E}" type="pres">
      <dgm:prSet presAssocID="{25A71D74-6AB8-40DF-8FA5-E62E08A63903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9AA3DF0F-0B05-4B01-B7CD-E3C3B5B1449C}" type="pres">
      <dgm:prSet presAssocID="{C161BDE8-7415-4CFF-B2A2-DC3E81A1B94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38D74-A4DF-4B5B-900F-397F98BD83C0}" type="pres">
      <dgm:prSet presAssocID="{00BC2424-25B7-4ED7-B4FB-42025E98BCD2}" presName="parTrans" presStyleLbl="sibTrans2D1" presStyleIdx="1" presStyleCnt="7"/>
      <dgm:spPr/>
      <dgm:t>
        <a:bodyPr/>
        <a:lstStyle/>
        <a:p>
          <a:endParaRPr lang="ru-RU"/>
        </a:p>
      </dgm:t>
    </dgm:pt>
    <dgm:pt modelId="{40E62C89-5055-4FF8-88EB-9368BE104362}" type="pres">
      <dgm:prSet presAssocID="{00BC2424-25B7-4ED7-B4FB-42025E98BCD2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ECDC93AB-B073-4DFF-96A8-C4DD3EAB5608}" type="pres">
      <dgm:prSet presAssocID="{BC703373-331C-462E-880B-4CE6DC2F107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6F29F-59F9-408A-BA64-D3249251F266}" type="pres">
      <dgm:prSet presAssocID="{21C09247-82B4-427B-8BF0-6879289709EE}" presName="parTrans" presStyleLbl="sibTrans2D1" presStyleIdx="2" presStyleCnt="7"/>
      <dgm:spPr/>
      <dgm:t>
        <a:bodyPr/>
        <a:lstStyle/>
        <a:p>
          <a:endParaRPr lang="ru-RU"/>
        </a:p>
      </dgm:t>
    </dgm:pt>
    <dgm:pt modelId="{2B08F6E9-C857-4F0A-9EFF-C2B23A1FA01D}" type="pres">
      <dgm:prSet presAssocID="{21C09247-82B4-427B-8BF0-6879289709EE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6186967B-FBC1-49FF-AF56-B70BEF37BF60}" type="pres">
      <dgm:prSet presAssocID="{218A11B1-5912-41CE-A40E-C600A53A552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DCD4D-0EDD-4CBB-95A6-0634C9A21177}" type="pres">
      <dgm:prSet presAssocID="{A1446F32-2D55-469C-83DB-5EF9018B22B2}" presName="parTrans" presStyleLbl="sibTrans2D1" presStyleIdx="3" presStyleCnt="7"/>
      <dgm:spPr/>
      <dgm:t>
        <a:bodyPr/>
        <a:lstStyle/>
        <a:p>
          <a:endParaRPr lang="ru-RU"/>
        </a:p>
      </dgm:t>
    </dgm:pt>
    <dgm:pt modelId="{42D0EFF4-6D76-4F87-81FC-83786886B2D1}" type="pres">
      <dgm:prSet presAssocID="{A1446F32-2D55-469C-83DB-5EF9018B22B2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CB4CDB73-16C3-4D58-98BF-F41D1E8A3264}" type="pres">
      <dgm:prSet presAssocID="{7DECC9C1-CE19-4CCB-A1ED-CF4B165C8BD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17FC1-B923-441D-9E7E-86BCC1559976}" type="pres">
      <dgm:prSet presAssocID="{4116FA39-0F41-466D-9F5F-18D54B001675}" presName="parTrans" presStyleLbl="sibTrans2D1" presStyleIdx="4" presStyleCnt="7"/>
      <dgm:spPr/>
      <dgm:t>
        <a:bodyPr/>
        <a:lstStyle/>
        <a:p>
          <a:endParaRPr lang="ru-RU"/>
        </a:p>
      </dgm:t>
    </dgm:pt>
    <dgm:pt modelId="{AD75671F-2437-44EF-B4F1-CA05D9E6F3A5}" type="pres">
      <dgm:prSet presAssocID="{4116FA39-0F41-466D-9F5F-18D54B001675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0C0D3DC6-8A71-48DE-A460-E6C39CFEE559}" type="pres">
      <dgm:prSet presAssocID="{8BFBC423-53EF-4B03-983E-82CFC429E414}" presName="node" presStyleLbl="node1" presStyleIdx="4" presStyleCnt="7" custRadScaleRad="100954" custRadScaleInc="-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F36C8-ABE2-40B3-9D42-1A999288E5C3}" type="pres">
      <dgm:prSet presAssocID="{D5E876E6-CC93-4E5D-A365-448079592D95}" presName="parTrans" presStyleLbl="sibTrans2D1" presStyleIdx="5" presStyleCnt="7"/>
      <dgm:spPr/>
      <dgm:t>
        <a:bodyPr/>
        <a:lstStyle/>
        <a:p>
          <a:endParaRPr lang="ru-RU"/>
        </a:p>
      </dgm:t>
    </dgm:pt>
    <dgm:pt modelId="{519C18BD-2CB2-4412-9FF5-503C1A4074F2}" type="pres">
      <dgm:prSet presAssocID="{D5E876E6-CC93-4E5D-A365-448079592D95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D8B5B427-EDFA-4357-BB49-7698D5CB96EA}" type="pres">
      <dgm:prSet presAssocID="{CF28388A-CA53-495A-A535-20D381531A9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01FEF-4A47-4006-BAA8-AF2100EF2981}" type="pres">
      <dgm:prSet presAssocID="{2F98B8E7-A103-443D-927D-D1F30F6A44D3}" presName="parTrans" presStyleLbl="sibTrans2D1" presStyleIdx="6" presStyleCnt="7"/>
      <dgm:spPr/>
      <dgm:t>
        <a:bodyPr/>
        <a:lstStyle/>
        <a:p>
          <a:endParaRPr lang="ru-RU"/>
        </a:p>
      </dgm:t>
    </dgm:pt>
    <dgm:pt modelId="{544F7820-57F8-4C40-ABE3-CB8B29E709C4}" type="pres">
      <dgm:prSet presAssocID="{2F98B8E7-A103-443D-927D-D1F30F6A44D3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555B532E-D9BB-469D-8137-FA9F3CA72998}" type="pres">
      <dgm:prSet presAssocID="{62E03893-144F-4EDC-9BF5-5BA85AD0231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CA4B2A-FF80-4F97-A4E3-4720FC5449DD}" type="presOf" srcId="{25A71D74-6AB8-40DF-8FA5-E62E08A63903}" destId="{488F4C96-248A-41CD-ADBE-DD815AF4260F}" srcOrd="0" destOrd="0" presId="urn:microsoft.com/office/officeart/2005/8/layout/radial5"/>
    <dgm:cxn modelId="{7F791E03-AFBE-41F8-B0C7-E8A037DA2008}" type="presOf" srcId="{7DECC9C1-CE19-4CCB-A1ED-CF4B165C8BD7}" destId="{CB4CDB73-16C3-4D58-98BF-F41D1E8A3264}" srcOrd="0" destOrd="0" presId="urn:microsoft.com/office/officeart/2005/8/layout/radial5"/>
    <dgm:cxn modelId="{C588A024-1C52-4FF6-BEEE-76A12D5F944C}" type="presOf" srcId="{A1446F32-2D55-469C-83DB-5EF9018B22B2}" destId="{C45DCD4D-0EDD-4CBB-95A6-0634C9A21177}" srcOrd="0" destOrd="0" presId="urn:microsoft.com/office/officeart/2005/8/layout/radial5"/>
    <dgm:cxn modelId="{45858104-4ED9-4AA2-B0BA-058674991352}" srcId="{125F4C16-08C4-4E05-A2A8-9029A0240F3E}" destId="{62E03893-144F-4EDC-9BF5-5BA85AD0231C}" srcOrd="6" destOrd="0" parTransId="{2F98B8E7-A103-443D-927D-D1F30F6A44D3}" sibTransId="{EF5A4520-8098-4BB7-AEEF-17105228B673}"/>
    <dgm:cxn modelId="{D82A8945-111B-4F3F-8FA9-111C78921EC9}" srcId="{125F4C16-08C4-4E05-A2A8-9029A0240F3E}" destId="{C161BDE8-7415-4CFF-B2A2-DC3E81A1B94E}" srcOrd="0" destOrd="0" parTransId="{25A71D74-6AB8-40DF-8FA5-E62E08A63903}" sibTransId="{7A305329-C4E5-4B8B-A11E-7DC02D9ACB06}"/>
    <dgm:cxn modelId="{27B7EA3F-F911-4208-B928-F328043CFD76}" type="presOf" srcId="{5BA241C1-EB0F-4FCB-9128-DB3ECC7CCF35}" destId="{D91CA121-44C6-4632-9C16-37060AEB6C5B}" srcOrd="0" destOrd="0" presId="urn:microsoft.com/office/officeart/2005/8/layout/radial5"/>
    <dgm:cxn modelId="{7FD65CC0-A5CC-4373-AB5F-5315CF3BCEA2}" type="presOf" srcId="{D5E876E6-CC93-4E5D-A365-448079592D95}" destId="{519C18BD-2CB2-4412-9FF5-503C1A4074F2}" srcOrd="1" destOrd="0" presId="urn:microsoft.com/office/officeart/2005/8/layout/radial5"/>
    <dgm:cxn modelId="{A56E9F22-4807-47BE-9623-8576C54CE812}" type="presOf" srcId="{21C09247-82B4-427B-8BF0-6879289709EE}" destId="{2016F29F-59F9-408A-BA64-D3249251F266}" srcOrd="0" destOrd="0" presId="urn:microsoft.com/office/officeart/2005/8/layout/radial5"/>
    <dgm:cxn modelId="{CE2522C7-438B-452E-BF18-3D5C6D3D539C}" type="presOf" srcId="{125F4C16-08C4-4E05-A2A8-9029A0240F3E}" destId="{8D571F63-688C-4AF6-94DE-2AAA538192BB}" srcOrd="0" destOrd="0" presId="urn:microsoft.com/office/officeart/2005/8/layout/radial5"/>
    <dgm:cxn modelId="{4B691963-7D8D-4B72-8890-A7AF29BBEACA}" type="presOf" srcId="{CF28388A-CA53-495A-A535-20D381531A9B}" destId="{D8B5B427-EDFA-4357-BB49-7698D5CB96EA}" srcOrd="0" destOrd="0" presId="urn:microsoft.com/office/officeart/2005/8/layout/radial5"/>
    <dgm:cxn modelId="{8478E1DB-0E46-4742-8B54-F6A4C4683B8E}" type="presOf" srcId="{00BC2424-25B7-4ED7-B4FB-42025E98BCD2}" destId="{40E62C89-5055-4FF8-88EB-9368BE104362}" srcOrd="1" destOrd="0" presId="urn:microsoft.com/office/officeart/2005/8/layout/radial5"/>
    <dgm:cxn modelId="{3FF3C9D2-BAEC-49AB-B07E-3679DF3EB3F6}" type="presOf" srcId="{4116FA39-0F41-466D-9F5F-18D54B001675}" destId="{8FD17FC1-B923-441D-9E7E-86BCC1559976}" srcOrd="0" destOrd="0" presId="urn:microsoft.com/office/officeart/2005/8/layout/radial5"/>
    <dgm:cxn modelId="{7C257917-E0D8-4E7C-B5B0-8AD52C796B63}" srcId="{125F4C16-08C4-4E05-A2A8-9029A0240F3E}" destId="{CF28388A-CA53-495A-A535-20D381531A9B}" srcOrd="5" destOrd="0" parTransId="{D5E876E6-CC93-4E5D-A365-448079592D95}" sibTransId="{BF064EED-809F-479C-B153-7E6911AD0EDE}"/>
    <dgm:cxn modelId="{9EB406E1-D307-4196-8A6F-0C06E4F25BD2}" srcId="{5BA241C1-EB0F-4FCB-9128-DB3ECC7CCF35}" destId="{125F4C16-08C4-4E05-A2A8-9029A0240F3E}" srcOrd="0" destOrd="0" parTransId="{CABBF1B6-BBD3-466F-B583-4EF9267C2786}" sibTransId="{1986B459-B119-4DC1-B60F-9CDBFEFFA29A}"/>
    <dgm:cxn modelId="{5D375EE8-00BA-4404-96D9-3B56731524C3}" type="presOf" srcId="{A1446F32-2D55-469C-83DB-5EF9018B22B2}" destId="{42D0EFF4-6D76-4F87-81FC-83786886B2D1}" srcOrd="1" destOrd="0" presId="urn:microsoft.com/office/officeart/2005/8/layout/radial5"/>
    <dgm:cxn modelId="{7CE223B2-23A9-4B0F-8E25-1C846F63D092}" type="presOf" srcId="{8BFBC423-53EF-4B03-983E-82CFC429E414}" destId="{0C0D3DC6-8A71-48DE-A460-E6C39CFEE559}" srcOrd="0" destOrd="0" presId="urn:microsoft.com/office/officeart/2005/8/layout/radial5"/>
    <dgm:cxn modelId="{34E25C84-89F1-4054-AA84-3DA3ED9881D3}" type="presOf" srcId="{4116FA39-0F41-466D-9F5F-18D54B001675}" destId="{AD75671F-2437-44EF-B4F1-CA05D9E6F3A5}" srcOrd="1" destOrd="0" presId="urn:microsoft.com/office/officeart/2005/8/layout/radial5"/>
    <dgm:cxn modelId="{06BAC528-B7C9-4248-A514-99AFD087882C}" srcId="{125F4C16-08C4-4E05-A2A8-9029A0240F3E}" destId="{BC703373-331C-462E-880B-4CE6DC2F1071}" srcOrd="1" destOrd="0" parTransId="{00BC2424-25B7-4ED7-B4FB-42025E98BCD2}" sibTransId="{5DA83F09-6C04-4735-B669-E4F87D6AAA84}"/>
    <dgm:cxn modelId="{74C49829-3137-40BC-B490-B28C0F648A20}" srcId="{125F4C16-08C4-4E05-A2A8-9029A0240F3E}" destId="{8BFBC423-53EF-4B03-983E-82CFC429E414}" srcOrd="4" destOrd="0" parTransId="{4116FA39-0F41-466D-9F5F-18D54B001675}" sibTransId="{0EF465E9-1BB6-4187-B04D-A0C7EA879C6D}"/>
    <dgm:cxn modelId="{E3B19716-93DA-4ADC-BFE1-A49939E3EE2F}" type="presOf" srcId="{25A71D74-6AB8-40DF-8FA5-E62E08A63903}" destId="{36099A1A-0323-46BD-8C97-AEDEA96F745E}" srcOrd="1" destOrd="0" presId="urn:microsoft.com/office/officeart/2005/8/layout/radial5"/>
    <dgm:cxn modelId="{D4E1619F-93A0-4E7B-882E-4A79DB12D8E1}" srcId="{125F4C16-08C4-4E05-A2A8-9029A0240F3E}" destId="{218A11B1-5912-41CE-A40E-C600A53A552B}" srcOrd="2" destOrd="0" parTransId="{21C09247-82B4-427B-8BF0-6879289709EE}" sibTransId="{81E2F271-E735-4542-BB52-EDD65947F57C}"/>
    <dgm:cxn modelId="{CA954A72-EF3B-430D-BDA9-6F7766684A7E}" type="presOf" srcId="{21C09247-82B4-427B-8BF0-6879289709EE}" destId="{2B08F6E9-C857-4F0A-9EFF-C2B23A1FA01D}" srcOrd="1" destOrd="0" presId="urn:microsoft.com/office/officeart/2005/8/layout/radial5"/>
    <dgm:cxn modelId="{C858BF00-AE3B-4746-B847-77081740182C}" type="presOf" srcId="{218A11B1-5912-41CE-A40E-C600A53A552B}" destId="{6186967B-FBC1-49FF-AF56-B70BEF37BF60}" srcOrd="0" destOrd="0" presId="urn:microsoft.com/office/officeart/2005/8/layout/radial5"/>
    <dgm:cxn modelId="{2DDF795E-592A-456C-8EAB-C4E0F3ECBB06}" type="presOf" srcId="{2F98B8E7-A103-443D-927D-D1F30F6A44D3}" destId="{544F7820-57F8-4C40-ABE3-CB8B29E709C4}" srcOrd="1" destOrd="0" presId="urn:microsoft.com/office/officeart/2005/8/layout/radial5"/>
    <dgm:cxn modelId="{3CA914B6-E3DA-4155-A19E-8883D3D115AB}" type="presOf" srcId="{62E03893-144F-4EDC-9BF5-5BA85AD0231C}" destId="{555B532E-D9BB-469D-8137-FA9F3CA72998}" srcOrd="0" destOrd="0" presId="urn:microsoft.com/office/officeart/2005/8/layout/radial5"/>
    <dgm:cxn modelId="{F490B964-85CD-4C5C-B406-89DA60446047}" type="presOf" srcId="{C161BDE8-7415-4CFF-B2A2-DC3E81A1B94E}" destId="{9AA3DF0F-0B05-4B01-B7CD-E3C3B5B1449C}" srcOrd="0" destOrd="0" presId="urn:microsoft.com/office/officeart/2005/8/layout/radial5"/>
    <dgm:cxn modelId="{35205E15-7724-4FDB-A381-9EB191BC3155}" srcId="{125F4C16-08C4-4E05-A2A8-9029A0240F3E}" destId="{7DECC9C1-CE19-4CCB-A1ED-CF4B165C8BD7}" srcOrd="3" destOrd="0" parTransId="{A1446F32-2D55-469C-83DB-5EF9018B22B2}" sibTransId="{6906999F-1C52-4FA2-915A-6B6FAA4D6F57}"/>
    <dgm:cxn modelId="{F7C802F6-900E-4B19-8238-18D0345BB69C}" type="presOf" srcId="{D5E876E6-CC93-4E5D-A365-448079592D95}" destId="{B91F36C8-ABE2-40B3-9D42-1A999288E5C3}" srcOrd="0" destOrd="0" presId="urn:microsoft.com/office/officeart/2005/8/layout/radial5"/>
    <dgm:cxn modelId="{ABAFFDB9-CB59-4B52-B267-0068430CBED5}" type="presOf" srcId="{00BC2424-25B7-4ED7-B4FB-42025E98BCD2}" destId="{46738D74-A4DF-4B5B-900F-397F98BD83C0}" srcOrd="0" destOrd="0" presId="urn:microsoft.com/office/officeart/2005/8/layout/radial5"/>
    <dgm:cxn modelId="{1F78119F-51EF-44A6-B65F-EF015EFB86E1}" type="presOf" srcId="{2F98B8E7-A103-443D-927D-D1F30F6A44D3}" destId="{CA901FEF-4A47-4006-BAA8-AF2100EF2981}" srcOrd="0" destOrd="0" presId="urn:microsoft.com/office/officeart/2005/8/layout/radial5"/>
    <dgm:cxn modelId="{8BEF2FC8-5719-47F5-AFD1-E7CC67596A6F}" type="presOf" srcId="{BC703373-331C-462E-880B-4CE6DC2F1071}" destId="{ECDC93AB-B073-4DFF-96A8-C4DD3EAB5608}" srcOrd="0" destOrd="0" presId="urn:microsoft.com/office/officeart/2005/8/layout/radial5"/>
    <dgm:cxn modelId="{B7B2B4EE-C7A3-425C-8897-C4B3A1FEF370}" type="presParOf" srcId="{D91CA121-44C6-4632-9C16-37060AEB6C5B}" destId="{8D571F63-688C-4AF6-94DE-2AAA538192BB}" srcOrd="0" destOrd="0" presId="urn:microsoft.com/office/officeart/2005/8/layout/radial5"/>
    <dgm:cxn modelId="{8277C426-315D-4780-9C45-2E4A928039BA}" type="presParOf" srcId="{D91CA121-44C6-4632-9C16-37060AEB6C5B}" destId="{488F4C96-248A-41CD-ADBE-DD815AF4260F}" srcOrd="1" destOrd="0" presId="urn:microsoft.com/office/officeart/2005/8/layout/radial5"/>
    <dgm:cxn modelId="{A061ADFE-1051-4C99-A5E0-46E86C1799A0}" type="presParOf" srcId="{488F4C96-248A-41CD-ADBE-DD815AF4260F}" destId="{36099A1A-0323-46BD-8C97-AEDEA96F745E}" srcOrd="0" destOrd="0" presId="urn:microsoft.com/office/officeart/2005/8/layout/radial5"/>
    <dgm:cxn modelId="{5FD5533F-845D-4C08-8BDD-101B95FFBDD1}" type="presParOf" srcId="{D91CA121-44C6-4632-9C16-37060AEB6C5B}" destId="{9AA3DF0F-0B05-4B01-B7CD-E3C3B5B1449C}" srcOrd="2" destOrd="0" presId="urn:microsoft.com/office/officeart/2005/8/layout/radial5"/>
    <dgm:cxn modelId="{64812B58-0581-4976-AD8C-1B8A2D3E2F29}" type="presParOf" srcId="{D91CA121-44C6-4632-9C16-37060AEB6C5B}" destId="{46738D74-A4DF-4B5B-900F-397F98BD83C0}" srcOrd="3" destOrd="0" presId="urn:microsoft.com/office/officeart/2005/8/layout/radial5"/>
    <dgm:cxn modelId="{B7A57A52-B3C1-443E-95D3-CC415B023D05}" type="presParOf" srcId="{46738D74-A4DF-4B5B-900F-397F98BD83C0}" destId="{40E62C89-5055-4FF8-88EB-9368BE104362}" srcOrd="0" destOrd="0" presId="urn:microsoft.com/office/officeart/2005/8/layout/radial5"/>
    <dgm:cxn modelId="{5EA390EB-4496-4860-BA03-AE2E04EF48FD}" type="presParOf" srcId="{D91CA121-44C6-4632-9C16-37060AEB6C5B}" destId="{ECDC93AB-B073-4DFF-96A8-C4DD3EAB5608}" srcOrd="4" destOrd="0" presId="urn:microsoft.com/office/officeart/2005/8/layout/radial5"/>
    <dgm:cxn modelId="{D731C1C7-0D85-4D94-AA86-B170A38446D5}" type="presParOf" srcId="{D91CA121-44C6-4632-9C16-37060AEB6C5B}" destId="{2016F29F-59F9-408A-BA64-D3249251F266}" srcOrd="5" destOrd="0" presId="urn:microsoft.com/office/officeart/2005/8/layout/radial5"/>
    <dgm:cxn modelId="{BE4A6A73-9B6B-42E0-9CF1-FAD6ED4DF2D0}" type="presParOf" srcId="{2016F29F-59F9-408A-BA64-D3249251F266}" destId="{2B08F6E9-C857-4F0A-9EFF-C2B23A1FA01D}" srcOrd="0" destOrd="0" presId="urn:microsoft.com/office/officeart/2005/8/layout/radial5"/>
    <dgm:cxn modelId="{F818091E-618E-4586-8B7B-E0C28A776C9E}" type="presParOf" srcId="{D91CA121-44C6-4632-9C16-37060AEB6C5B}" destId="{6186967B-FBC1-49FF-AF56-B70BEF37BF60}" srcOrd="6" destOrd="0" presId="urn:microsoft.com/office/officeart/2005/8/layout/radial5"/>
    <dgm:cxn modelId="{7FED89A3-EFA6-4F30-B35E-B655A8A47DCD}" type="presParOf" srcId="{D91CA121-44C6-4632-9C16-37060AEB6C5B}" destId="{C45DCD4D-0EDD-4CBB-95A6-0634C9A21177}" srcOrd="7" destOrd="0" presId="urn:microsoft.com/office/officeart/2005/8/layout/radial5"/>
    <dgm:cxn modelId="{6F84AFFE-7490-449C-8744-FABC5B9FE628}" type="presParOf" srcId="{C45DCD4D-0EDD-4CBB-95A6-0634C9A21177}" destId="{42D0EFF4-6D76-4F87-81FC-83786886B2D1}" srcOrd="0" destOrd="0" presId="urn:microsoft.com/office/officeart/2005/8/layout/radial5"/>
    <dgm:cxn modelId="{FCDC623A-F0A0-4643-84A2-FB2D22F7EB26}" type="presParOf" srcId="{D91CA121-44C6-4632-9C16-37060AEB6C5B}" destId="{CB4CDB73-16C3-4D58-98BF-F41D1E8A3264}" srcOrd="8" destOrd="0" presId="urn:microsoft.com/office/officeart/2005/8/layout/radial5"/>
    <dgm:cxn modelId="{3E9D3422-0025-4B37-A4AF-8620E60B79DE}" type="presParOf" srcId="{D91CA121-44C6-4632-9C16-37060AEB6C5B}" destId="{8FD17FC1-B923-441D-9E7E-86BCC1559976}" srcOrd="9" destOrd="0" presId="urn:microsoft.com/office/officeart/2005/8/layout/radial5"/>
    <dgm:cxn modelId="{E5EE1028-0691-40DF-9754-D831FCEF8786}" type="presParOf" srcId="{8FD17FC1-B923-441D-9E7E-86BCC1559976}" destId="{AD75671F-2437-44EF-B4F1-CA05D9E6F3A5}" srcOrd="0" destOrd="0" presId="urn:microsoft.com/office/officeart/2005/8/layout/radial5"/>
    <dgm:cxn modelId="{4F779050-CA31-4B68-ACBE-3466F8C6D974}" type="presParOf" srcId="{D91CA121-44C6-4632-9C16-37060AEB6C5B}" destId="{0C0D3DC6-8A71-48DE-A460-E6C39CFEE559}" srcOrd="10" destOrd="0" presId="urn:microsoft.com/office/officeart/2005/8/layout/radial5"/>
    <dgm:cxn modelId="{57D507BC-43B5-4012-B44C-8E357878A1B9}" type="presParOf" srcId="{D91CA121-44C6-4632-9C16-37060AEB6C5B}" destId="{B91F36C8-ABE2-40B3-9D42-1A999288E5C3}" srcOrd="11" destOrd="0" presId="urn:microsoft.com/office/officeart/2005/8/layout/radial5"/>
    <dgm:cxn modelId="{64DA6226-0193-4E16-993F-C3344A2318D6}" type="presParOf" srcId="{B91F36C8-ABE2-40B3-9D42-1A999288E5C3}" destId="{519C18BD-2CB2-4412-9FF5-503C1A4074F2}" srcOrd="0" destOrd="0" presId="urn:microsoft.com/office/officeart/2005/8/layout/radial5"/>
    <dgm:cxn modelId="{04D13DEC-D43D-4768-BD2D-5EA6EF660A58}" type="presParOf" srcId="{D91CA121-44C6-4632-9C16-37060AEB6C5B}" destId="{D8B5B427-EDFA-4357-BB49-7698D5CB96EA}" srcOrd="12" destOrd="0" presId="urn:microsoft.com/office/officeart/2005/8/layout/radial5"/>
    <dgm:cxn modelId="{6AAC30D8-F5D9-475D-AEDB-E274DD491087}" type="presParOf" srcId="{D91CA121-44C6-4632-9C16-37060AEB6C5B}" destId="{CA901FEF-4A47-4006-BAA8-AF2100EF2981}" srcOrd="13" destOrd="0" presId="urn:microsoft.com/office/officeart/2005/8/layout/radial5"/>
    <dgm:cxn modelId="{709C7F90-AFFA-4622-9B9A-5AEB3DEE1460}" type="presParOf" srcId="{CA901FEF-4A47-4006-BAA8-AF2100EF2981}" destId="{544F7820-57F8-4C40-ABE3-CB8B29E709C4}" srcOrd="0" destOrd="0" presId="urn:microsoft.com/office/officeart/2005/8/layout/radial5"/>
    <dgm:cxn modelId="{8944D0DE-F6C6-477D-8F80-197B4E19DC78}" type="presParOf" srcId="{D91CA121-44C6-4632-9C16-37060AEB6C5B}" destId="{555B532E-D9BB-469D-8137-FA9F3CA72998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7F0A1-2CB5-49C0-8125-02CEE45F2BED}">
      <dsp:nvSpPr>
        <dsp:cNvPr id="0" name=""/>
        <dsp:cNvSpPr/>
      </dsp:nvSpPr>
      <dsp:spPr>
        <a:xfrm>
          <a:off x="0" y="-56262"/>
          <a:ext cx="4876800" cy="111912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Перечень объектов ВМК должен включать все ключевые объекты и быть исчерпывающим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32778" y="-23484"/>
        <a:ext cx="3823285" cy="1053572"/>
      </dsp:txXfrm>
    </dsp:sp>
    <dsp:sp modelId="{4CE3983D-77A9-4787-AAA3-7CB9A79DA4A3}">
      <dsp:nvSpPr>
        <dsp:cNvPr id="0" name=""/>
        <dsp:cNvSpPr/>
      </dsp:nvSpPr>
      <dsp:spPr>
        <a:xfrm>
          <a:off x="792089" y="1244394"/>
          <a:ext cx="4876800" cy="775113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-196820"/>
            <a:satOff val="-1176"/>
            <a:lumOff val="1016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Принципиально  невозможно охватить мониторингом все и вся — «Никто не обнимет необъятного!».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814791" y="1267096"/>
        <a:ext cx="3841811" cy="729709"/>
      </dsp:txXfrm>
    </dsp:sp>
    <dsp:sp modelId="{6E0841CD-07BD-403B-B8D9-EB28256C321A}">
      <dsp:nvSpPr>
        <dsp:cNvPr id="0" name=""/>
        <dsp:cNvSpPr/>
      </dsp:nvSpPr>
      <dsp:spPr>
        <a:xfrm>
          <a:off x="376001" y="2108494"/>
          <a:ext cx="4876800" cy="894080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-393640"/>
            <a:satOff val="-2351"/>
            <a:lumOff val="203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Приоритет информации о состоянии тех объектов, которые существенное влияние на конечные результаты деятельности ОУ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02188" y="2134681"/>
        <a:ext cx="3840937" cy="841706"/>
      </dsp:txXfrm>
    </dsp:sp>
    <dsp:sp modelId="{2D52D91E-821C-4019-BEC6-374C63806444}">
      <dsp:nvSpPr>
        <dsp:cNvPr id="0" name=""/>
        <dsp:cNvSpPr/>
      </dsp:nvSpPr>
      <dsp:spPr>
        <a:xfrm>
          <a:off x="1219200" y="3116603"/>
          <a:ext cx="4876800" cy="894080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-590460"/>
            <a:satOff val="-3527"/>
            <a:lumOff val="3050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Информация должна быть   максимально полной и предельно краткой.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245387" y="3142790"/>
        <a:ext cx="3834841" cy="841706"/>
      </dsp:txXfrm>
    </dsp:sp>
    <dsp:sp modelId="{E868173A-F7BB-45CE-A966-A8ED40EE2228}">
      <dsp:nvSpPr>
        <dsp:cNvPr id="0" name=""/>
        <dsp:cNvSpPr/>
      </dsp:nvSpPr>
      <dsp:spPr>
        <a:xfrm>
          <a:off x="4295647" y="741046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chemeClr val="tx1"/>
            </a:solidFill>
          </a:endParaRPr>
        </a:p>
      </dsp:txBody>
      <dsp:txXfrm>
        <a:off x="4426406" y="741046"/>
        <a:ext cx="319634" cy="437317"/>
      </dsp:txXfrm>
    </dsp:sp>
    <dsp:sp modelId="{884DA6A9-AAA3-4A11-8EA5-7C9B6306F616}">
      <dsp:nvSpPr>
        <dsp:cNvPr id="0" name=""/>
        <dsp:cNvSpPr/>
      </dsp:nvSpPr>
      <dsp:spPr>
        <a:xfrm>
          <a:off x="4704080" y="1797686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chemeClr val="tx1"/>
            </a:solidFill>
          </a:endParaRPr>
        </a:p>
      </dsp:txBody>
      <dsp:txXfrm>
        <a:off x="4834839" y="1797686"/>
        <a:ext cx="319634" cy="437317"/>
      </dsp:txXfrm>
    </dsp:sp>
    <dsp:sp modelId="{46CA5679-2964-42DF-8F6A-2DEE2B19C5BD}">
      <dsp:nvSpPr>
        <dsp:cNvPr id="0" name=""/>
        <dsp:cNvSpPr/>
      </dsp:nvSpPr>
      <dsp:spPr>
        <a:xfrm>
          <a:off x="5106415" y="2854326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chemeClr val="tx1"/>
            </a:solidFill>
          </a:endParaRPr>
        </a:p>
      </dsp:txBody>
      <dsp:txXfrm>
        <a:off x="5237174" y="2854326"/>
        <a:ext cx="319634" cy="437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82C91-1CCD-4A4F-9E56-472026919799}">
      <dsp:nvSpPr>
        <dsp:cNvPr id="0" name=""/>
        <dsp:cNvSpPr/>
      </dsp:nvSpPr>
      <dsp:spPr>
        <a:xfrm>
          <a:off x="0" y="577847"/>
          <a:ext cx="657639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0F0D1-0848-45C8-A87F-1FF062F8C7A0}">
      <dsp:nvSpPr>
        <dsp:cNvPr id="0" name=""/>
        <dsp:cNvSpPr/>
      </dsp:nvSpPr>
      <dsp:spPr>
        <a:xfrm>
          <a:off x="328819" y="61247"/>
          <a:ext cx="4603474" cy="1033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Соответствие ООП ДО требованиям нормативно - правовых документов;</a:t>
          </a:r>
          <a:endParaRPr lang="ru-RU" sz="1600" kern="1200" dirty="0"/>
        </a:p>
      </dsp:txBody>
      <dsp:txXfrm>
        <a:off x="379256" y="111684"/>
        <a:ext cx="4502600" cy="932326"/>
      </dsp:txXfrm>
    </dsp:sp>
    <dsp:sp modelId="{993F3042-D960-458D-911A-4E224B1BC767}">
      <dsp:nvSpPr>
        <dsp:cNvPr id="0" name=""/>
        <dsp:cNvSpPr/>
      </dsp:nvSpPr>
      <dsp:spPr>
        <a:xfrm>
          <a:off x="0" y="2165448"/>
          <a:ext cx="657639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BD58E-C5F1-46C3-AC7F-597BC7BFA957}">
      <dsp:nvSpPr>
        <dsp:cNvPr id="0" name=""/>
        <dsp:cNvSpPr/>
      </dsp:nvSpPr>
      <dsp:spPr>
        <a:xfrm>
          <a:off x="328819" y="1648848"/>
          <a:ext cx="4603474" cy="1033200"/>
        </a:xfrm>
        <a:prstGeom prst="round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Соответствие условий  реализации  ООП ДО требованиям нормативно - правовых документов;</a:t>
          </a:r>
          <a:endParaRPr lang="ru-RU" sz="1600" kern="1200" dirty="0"/>
        </a:p>
      </dsp:txBody>
      <dsp:txXfrm>
        <a:off x="379256" y="1699285"/>
        <a:ext cx="4502600" cy="932326"/>
      </dsp:txXfrm>
    </dsp:sp>
    <dsp:sp modelId="{E911E7C0-5783-4119-A5F2-33AA9B8FD5F4}">
      <dsp:nvSpPr>
        <dsp:cNvPr id="0" name=""/>
        <dsp:cNvSpPr/>
      </dsp:nvSpPr>
      <dsp:spPr>
        <a:xfrm>
          <a:off x="0" y="3753048"/>
          <a:ext cx="657639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C488B-6422-43AE-8C2D-4997FFD70DD8}">
      <dsp:nvSpPr>
        <dsp:cNvPr id="0" name=""/>
        <dsp:cNvSpPr/>
      </dsp:nvSpPr>
      <dsp:spPr>
        <a:xfrm>
          <a:off x="328819" y="3236448"/>
          <a:ext cx="4603474" cy="1033200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Соответствие результатов ООП ДО ООП ДО требованиям нормативно - правовых документов. </a:t>
          </a:r>
          <a:endParaRPr lang="ru-RU" sz="1600" kern="1200" dirty="0"/>
        </a:p>
      </dsp:txBody>
      <dsp:txXfrm>
        <a:off x="379256" y="3286885"/>
        <a:ext cx="4502600" cy="932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835E7-E3C0-496E-9234-FAA716798605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требования к кадровому, материально-техническому , медико-социальному , учебно-материальному, информационно-методическому, психолого-педагогическому ,финансовому обеспечению </a:t>
          </a:r>
          <a:endParaRPr lang="ru-RU" sz="900" kern="1200" dirty="0"/>
        </a:p>
      </dsp:txBody>
      <dsp:txXfrm rot="-5400000">
        <a:off x="2194561" y="184100"/>
        <a:ext cx="3850293" cy="945456"/>
      </dsp:txXfrm>
    </dsp:sp>
    <dsp:sp modelId="{FF4AD07A-88A9-4C79-954B-25F9C9712736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Качество условий реализации ООП ДО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63934" y="65918"/>
        <a:ext cx="2066692" cy="1181819"/>
      </dsp:txXfrm>
    </dsp:sp>
    <dsp:sp modelId="{761AE7C1-4798-40A4-ADBC-4D9A4A728824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3">
            <a:tint val="40000"/>
            <a:alpha val="90000"/>
            <a:hueOff val="6385568"/>
            <a:satOff val="-26549"/>
            <a:lumOff val="-224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профессиональное мастерство педагогов, организация образовательного  процесса, удовлетворенность родителей как заказчиков образования, уровень эмоционально - психологического благополучия воспитанников, степень социально - психологической адаптации</a:t>
          </a:r>
          <a:endParaRPr lang="ru-RU" sz="900" kern="1200" dirty="0"/>
        </a:p>
      </dsp:txBody>
      <dsp:txXfrm rot="-5400000">
        <a:off x="2194561" y="1559271"/>
        <a:ext cx="3850293" cy="945456"/>
      </dsp:txXfrm>
    </dsp:sp>
    <dsp:sp modelId="{B0FBFE01-54BA-43C3-9852-88D8642C439C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Качество процесса реализации ООП ДО </a:t>
          </a:r>
          <a:endParaRPr lang="ru-RU" sz="1400" kern="1200" dirty="0"/>
        </a:p>
      </dsp:txBody>
      <dsp:txXfrm>
        <a:off x="63934" y="1441090"/>
        <a:ext cx="2066692" cy="1181819"/>
      </dsp:txXfrm>
    </dsp:sp>
    <dsp:sp modelId="{6EE46DD2-C42E-49F5-A0CC-79B4FB6A5B53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3">
            <a:tint val="40000"/>
            <a:alpha val="90000"/>
            <a:hueOff val="12771136"/>
            <a:satOff val="-53098"/>
            <a:lumOff val="-448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усвоение воспитанниками  основной общеобразовательной программы дошкольного образования, уровень психологической готовности к школе, степень адаптации к обучению в школе, результаты коррекционной работы, участие воспитанников в конкурса).</a:t>
          </a:r>
          <a:endParaRPr lang="ru-RU" sz="900" kern="1200" dirty="0"/>
        </a:p>
      </dsp:txBody>
      <dsp:txXfrm rot="-5400000">
        <a:off x="2194561" y="2934443"/>
        <a:ext cx="3850293" cy="945456"/>
      </dsp:txXfrm>
    </dsp:sp>
    <dsp:sp modelId="{33C1EEED-10C2-4B39-B714-166854CAC431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Качество результатов реализации ООП ДО  </a:t>
          </a:r>
          <a:endParaRPr lang="ru-RU" sz="1400" kern="1200" dirty="0"/>
        </a:p>
      </dsp:txBody>
      <dsp:txXfrm>
        <a:off x="63934" y="2816262"/>
        <a:ext cx="2066692" cy="1181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49752-1DFD-4A4F-8FDF-2745B8EB2FA1}">
      <dsp:nvSpPr>
        <dsp:cNvPr id="0" name=""/>
        <dsp:cNvSpPr/>
      </dsp:nvSpPr>
      <dsp:spPr>
        <a:xfrm rot="5400000">
          <a:off x="-131186" y="87009"/>
          <a:ext cx="1239949" cy="108718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Приоритет управления </a:t>
          </a:r>
          <a:endParaRPr lang="ru-RU" sz="1100" b="1" kern="1200" dirty="0"/>
        </a:p>
      </dsp:txBody>
      <dsp:txXfrm rot="-5400000">
        <a:off x="-54804" y="554220"/>
        <a:ext cx="1087186" cy="152763"/>
      </dsp:txXfrm>
    </dsp:sp>
    <dsp:sp modelId="{9070E01F-7284-45CF-953B-8A000093FA09}">
      <dsp:nvSpPr>
        <dsp:cNvPr id="0" name=""/>
        <dsp:cNvSpPr/>
      </dsp:nvSpPr>
      <dsp:spPr>
        <a:xfrm rot="5400000">
          <a:off x="3445796" y="-2512397"/>
          <a:ext cx="806390" cy="5852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нацеленность результатов внутреннего мониторинга качества образования на принятие управленческого решения.</a:t>
          </a:r>
          <a:br>
            <a:rPr lang="ru-RU" sz="1200" b="1" kern="1200" dirty="0" smtClean="0"/>
          </a:br>
          <a:endParaRPr lang="ru-RU" sz="1200" b="1" kern="1200" dirty="0"/>
        </a:p>
      </dsp:txBody>
      <dsp:txXfrm rot="-5400000">
        <a:off x="922770" y="49994"/>
        <a:ext cx="5813078" cy="727660"/>
      </dsp:txXfrm>
    </dsp:sp>
    <dsp:sp modelId="{908250D0-0A9F-49C9-86D5-EDB18C102DAD}">
      <dsp:nvSpPr>
        <dsp:cNvPr id="0" name=""/>
        <dsp:cNvSpPr/>
      </dsp:nvSpPr>
      <dsp:spPr>
        <a:xfrm rot="5400000">
          <a:off x="-155672" y="1359821"/>
          <a:ext cx="1239949" cy="1038215"/>
        </a:xfrm>
        <a:prstGeom prst="chevron">
          <a:avLst/>
        </a:prstGeom>
        <a:gradFill rotWithShape="0">
          <a:gsLst>
            <a:gs pos="0">
              <a:schemeClr val="accent3">
                <a:hueOff val="3874869"/>
                <a:satOff val="-12382"/>
                <a:lumOff val="-3137"/>
                <a:alphaOff val="0"/>
                <a:shade val="15000"/>
                <a:satMod val="180000"/>
              </a:schemeClr>
            </a:gs>
            <a:gs pos="50000">
              <a:schemeClr val="accent3">
                <a:hueOff val="3874869"/>
                <a:satOff val="-12382"/>
                <a:lumOff val="-3137"/>
                <a:alphaOff val="0"/>
                <a:shade val="45000"/>
                <a:satMod val="170000"/>
              </a:schemeClr>
            </a:gs>
            <a:gs pos="70000">
              <a:schemeClr val="accent3">
                <a:hueOff val="3874869"/>
                <a:satOff val="-12382"/>
                <a:lumOff val="-313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3874869"/>
                <a:satOff val="-12382"/>
                <a:lumOff val="-313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3874869"/>
              <a:satOff val="-12382"/>
              <a:lumOff val="-31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Целостность </a:t>
          </a:r>
          <a:endParaRPr lang="ru-RU" sz="1000" b="1" kern="1200" dirty="0"/>
        </a:p>
      </dsp:txBody>
      <dsp:txXfrm rot="-5400000">
        <a:off x="-54804" y="1778062"/>
        <a:ext cx="1038215" cy="201734"/>
      </dsp:txXfrm>
    </dsp:sp>
    <dsp:sp modelId="{A4E171EA-0FDB-4D18-BD23-F14002E7FC31}">
      <dsp:nvSpPr>
        <dsp:cNvPr id="0" name=""/>
        <dsp:cNvSpPr/>
      </dsp:nvSpPr>
      <dsp:spPr>
        <a:xfrm rot="5400000">
          <a:off x="3272040" y="-1264283"/>
          <a:ext cx="1104932" cy="5852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874869"/>
              <a:satOff val="-12382"/>
              <a:lumOff val="-31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 единый последовательный процесс внутреннего мониторинга качества образования, экспертизы соответствия нормативам показателей качества образовательного учреждения, принятия управленческого решения. </a:t>
          </a:r>
          <a:br>
            <a:rPr lang="ru-RU" sz="1200" b="1" kern="1200" dirty="0" smtClean="0"/>
          </a:br>
          <a:endParaRPr lang="ru-RU" sz="1200" b="1" kern="1200" dirty="0"/>
        </a:p>
      </dsp:txBody>
      <dsp:txXfrm rot="-5400000">
        <a:off x="898285" y="1163410"/>
        <a:ext cx="5798505" cy="997056"/>
      </dsp:txXfrm>
    </dsp:sp>
    <dsp:sp modelId="{4BED76D1-5E58-4AD4-8BE9-034F260A24B4}">
      <dsp:nvSpPr>
        <dsp:cNvPr id="0" name=""/>
        <dsp:cNvSpPr/>
      </dsp:nvSpPr>
      <dsp:spPr>
        <a:xfrm rot="5400000">
          <a:off x="-82212" y="2385204"/>
          <a:ext cx="1239949" cy="1185135"/>
        </a:xfrm>
        <a:prstGeom prst="chevron">
          <a:avLst/>
        </a:prstGeom>
        <a:gradFill rotWithShape="0">
          <a:gsLst>
            <a:gs pos="0">
              <a:schemeClr val="accent3">
                <a:hueOff val="7749738"/>
                <a:satOff val="-24763"/>
                <a:lumOff val="-6275"/>
                <a:alphaOff val="0"/>
                <a:shade val="15000"/>
                <a:satMod val="180000"/>
              </a:schemeClr>
            </a:gs>
            <a:gs pos="50000">
              <a:schemeClr val="accent3">
                <a:hueOff val="7749738"/>
                <a:satOff val="-24763"/>
                <a:lumOff val="-6275"/>
                <a:alphaOff val="0"/>
                <a:shade val="45000"/>
                <a:satMod val="170000"/>
              </a:schemeClr>
            </a:gs>
            <a:gs pos="70000">
              <a:schemeClr val="accent3">
                <a:hueOff val="7749738"/>
                <a:satOff val="-24763"/>
                <a:lumOff val="-627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7749738"/>
                <a:satOff val="-24763"/>
                <a:lumOff val="-627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7749738"/>
              <a:satOff val="-24763"/>
              <a:lumOff val="-627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Оперативность</a:t>
          </a:r>
          <a:endParaRPr lang="ru-RU" sz="1000" b="1" kern="1200" dirty="0"/>
        </a:p>
      </dsp:txBody>
      <dsp:txXfrm rot="-5400000">
        <a:off x="-54804" y="2950365"/>
        <a:ext cx="1185135" cy="54814"/>
      </dsp:txXfrm>
    </dsp:sp>
    <dsp:sp modelId="{2FB9E605-A0E5-478C-98CE-B2A8C24473CC}">
      <dsp:nvSpPr>
        <dsp:cNvPr id="0" name=""/>
        <dsp:cNvSpPr/>
      </dsp:nvSpPr>
      <dsp:spPr>
        <a:xfrm rot="5400000">
          <a:off x="3494983" y="-23372"/>
          <a:ext cx="805966" cy="55683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749738"/>
              <a:satOff val="-24763"/>
              <a:lumOff val="-627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 сбор, обработка и представление информации о состоянии и динамике качества образования для оперативного принятия управленческого решения</a:t>
          </a:r>
          <a:endParaRPr lang="ru-RU" sz="1200" b="1" kern="1200" dirty="0"/>
        </a:p>
      </dsp:txBody>
      <dsp:txXfrm rot="-5400000">
        <a:off x="1113813" y="2397142"/>
        <a:ext cx="5528963" cy="727278"/>
      </dsp:txXfrm>
    </dsp:sp>
    <dsp:sp modelId="{29569E65-ACB6-4828-9C4F-F456B491A558}">
      <dsp:nvSpPr>
        <dsp:cNvPr id="0" name=""/>
        <dsp:cNvSpPr/>
      </dsp:nvSpPr>
      <dsp:spPr>
        <a:xfrm rot="5400000">
          <a:off x="-2914" y="3404750"/>
          <a:ext cx="1239949" cy="1343730"/>
        </a:xfrm>
        <a:prstGeom prst="chevron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Информационная</a:t>
          </a:r>
          <a:r>
            <a:rPr lang="ru-RU" sz="1200" b="1" kern="1200" dirty="0" smtClean="0"/>
            <a:t> открытость </a:t>
          </a:r>
          <a:endParaRPr lang="ru-RU" sz="1200" b="1" kern="1200" dirty="0"/>
        </a:p>
      </dsp:txBody>
      <dsp:txXfrm rot="-5400000">
        <a:off x="-54804" y="3456640"/>
        <a:ext cx="1343730" cy="1239949"/>
      </dsp:txXfrm>
    </dsp:sp>
    <dsp:sp modelId="{450E1FE3-79D0-4FE3-A9A5-1D4CFB5F0172}">
      <dsp:nvSpPr>
        <dsp:cNvPr id="0" name=""/>
        <dsp:cNvSpPr/>
      </dsp:nvSpPr>
      <dsp:spPr>
        <a:xfrm rot="5400000">
          <a:off x="3574280" y="1080709"/>
          <a:ext cx="805966" cy="55578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 доступность информации о состоянии и динамике качества образования для органов власти Субъекта РФ, органов местного самоуправления, экспертов в области образования</a:t>
          </a:r>
          <a:endParaRPr lang="ru-RU" sz="1200" b="1" kern="1200" dirty="0"/>
        </a:p>
      </dsp:txBody>
      <dsp:txXfrm rot="-5400000">
        <a:off x="1198348" y="3495985"/>
        <a:ext cx="5518487" cy="7272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71F63-688C-4AF6-94DE-2AAA538192BB}">
      <dsp:nvSpPr>
        <dsp:cNvPr id="0" name=""/>
        <dsp:cNvSpPr/>
      </dsp:nvSpPr>
      <dsp:spPr>
        <a:xfrm>
          <a:off x="3268393" y="2277995"/>
          <a:ext cx="1750021" cy="17500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Информация о деятельности </a:t>
          </a:r>
          <a:r>
            <a:rPr lang="ru-RU" sz="1600" b="1" kern="1200" dirty="0" smtClean="0"/>
            <a:t>ДОУ</a:t>
          </a:r>
          <a:endParaRPr lang="ru-RU" sz="1600" b="1" kern="1200" dirty="0"/>
        </a:p>
      </dsp:txBody>
      <dsp:txXfrm>
        <a:off x="3524678" y="2534280"/>
        <a:ext cx="1237451" cy="1237451"/>
      </dsp:txXfrm>
    </dsp:sp>
    <dsp:sp modelId="{488F4C96-248A-41CD-ADBE-DD815AF4260F}">
      <dsp:nvSpPr>
        <dsp:cNvPr id="0" name=""/>
        <dsp:cNvSpPr/>
      </dsp:nvSpPr>
      <dsp:spPr>
        <a:xfrm rot="16200000">
          <a:off x="3958324" y="1641760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4013848" y="1816285"/>
        <a:ext cx="259111" cy="357005"/>
      </dsp:txXfrm>
    </dsp:sp>
    <dsp:sp modelId="{9AA3DF0F-0B05-4B01-B7CD-E3C3B5B1449C}">
      <dsp:nvSpPr>
        <dsp:cNvPr id="0" name=""/>
        <dsp:cNvSpPr/>
      </dsp:nvSpPr>
      <dsp:spPr>
        <a:xfrm>
          <a:off x="3355894" y="4561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Информационные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стенды</a:t>
          </a:r>
          <a:endParaRPr lang="ru-RU" sz="1600" b="1" kern="1200" dirty="0"/>
        </a:p>
      </dsp:txBody>
      <dsp:txXfrm>
        <a:off x="3586550" y="235217"/>
        <a:ext cx="1113707" cy="1113707"/>
      </dsp:txXfrm>
    </dsp:sp>
    <dsp:sp modelId="{46738D74-A4DF-4B5B-900F-397F98BD83C0}">
      <dsp:nvSpPr>
        <dsp:cNvPr id="0" name=""/>
        <dsp:cNvSpPr/>
      </dsp:nvSpPr>
      <dsp:spPr>
        <a:xfrm rot="19285714">
          <a:off x="4907265" y="2098746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360531"/>
                <a:satOff val="1461"/>
                <a:lumOff val="425"/>
                <a:alphaOff val="0"/>
                <a:tint val="62000"/>
                <a:satMod val="180000"/>
              </a:schemeClr>
            </a:gs>
            <a:gs pos="65000">
              <a:schemeClr val="accent2">
                <a:hueOff val="-3360531"/>
                <a:satOff val="1461"/>
                <a:lumOff val="425"/>
                <a:alphaOff val="0"/>
                <a:tint val="32000"/>
                <a:satMod val="250000"/>
              </a:schemeClr>
            </a:gs>
            <a:gs pos="100000">
              <a:schemeClr val="accent2">
                <a:hueOff val="-3360531"/>
                <a:satOff val="1461"/>
                <a:lumOff val="42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4919379" y="2252366"/>
        <a:ext cx="259111" cy="357005"/>
      </dsp:txXfrm>
    </dsp:sp>
    <dsp:sp modelId="{ECDC93AB-B073-4DFF-96A8-C4DD3EAB5608}">
      <dsp:nvSpPr>
        <dsp:cNvPr id="0" name=""/>
        <dsp:cNvSpPr/>
      </dsp:nvSpPr>
      <dsp:spPr>
        <a:xfrm>
          <a:off x="5201747" y="893477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3360531"/>
                <a:satOff val="1461"/>
                <a:lumOff val="425"/>
                <a:alphaOff val="0"/>
                <a:tint val="62000"/>
                <a:satMod val="180000"/>
              </a:schemeClr>
            </a:gs>
            <a:gs pos="65000">
              <a:schemeClr val="accent2">
                <a:hueOff val="-3360531"/>
                <a:satOff val="1461"/>
                <a:lumOff val="425"/>
                <a:alphaOff val="0"/>
                <a:tint val="32000"/>
                <a:satMod val="250000"/>
              </a:schemeClr>
            </a:gs>
            <a:gs pos="100000">
              <a:schemeClr val="accent2">
                <a:hueOff val="-3360531"/>
                <a:satOff val="1461"/>
                <a:lumOff val="42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Отчетные концерты</a:t>
          </a:r>
          <a:endParaRPr lang="ru-RU" sz="1600" b="1" kern="1200" dirty="0"/>
        </a:p>
      </dsp:txBody>
      <dsp:txXfrm>
        <a:off x="5432403" y="1124133"/>
        <a:ext cx="1113707" cy="1113707"/>
      </dsp:txXfrm>
    </dsp:sp>
    <dsp:sp modelId="{2016F29F-59F9-408A-BA64-D3249251F266}">
      <dsp:nvSpPr>
        <dsp:cNvPr id="0" name=""/>
        <dsp:cNvSpPr/>
      </dsp:nvSpPr>
      <dsp:spPr>
        <a:xfrm rot="771429">
          <a:off x="5141634" y="3125585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tint val="62000"/>
                <a:satMod val="180000"/>
              </a:schemeClr>
            </a:gs>
            <a:gs pos="65000">
              <a:schemeClr val="accent2">
                <a:hueOff val="-6721063"/>
                <a:satOff val="2923"/>
                <a:lumOff val="850"/>
                <a:alphaOff val="0"/>
                <a:tint val="32000"/>
                <a:satMod val="250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5143026" y="3232231"/>
        <a:ext cx="259111" cy="357005"/>
      </dsp:txXfrm>
    </dsp:sp>
    <dsp:sp modelId="{6186967B-FBC1-49FF-AF56-B70BEF37BF60}">
      <dsp:nvSpPr>
        <dsp:cNvPr id="0" name=""/>
        <dsp:cNvSpPr/>
      </dsp:nvSpPr>
      <dsp:spPr>
        <a:xfrm>
          <a:off x="5657635" y="2890853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tint val="62000"/>
                <a:satMod val="180000"/>
              </a:schemeClr>
            </a:gs>
            <a:gs pos="65000">
              <a:schemeClr val="accent2">
                <a:hueOff val="-6721063"/>
                <a:satOff val="2923"/>
                <a:lumOff val="850"/>
                <a:alphaOff val="0"/>
                <a:tint val="32000"/>
                <a:satMod val="250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Открытые показы</a:t>
          </a:r>
          <a:endParaRPr lang="ru-RU" sz="1600" b="1" kern="1200" dirty="0"/>
        </a:p>
      </dsp:txBody>
      <dsp:txXfrm>
        <a:off x="5888291" y="3121509"/>
        <a:ext cx="1113707" cy="1113707"/>
      </dsp:txXfrm>
    </dsp:sp>
    <dsp:sp modelId="{C45DCD4D-0EDD-4CBB-95A6-0634C9A21177}">
      <dsp:nvSpPr>
        <dsp:cNvPr id="0" name=""/>
        <dsp:cNvSpPr/>
      </dsp:nvSpPr>
      <dsp:spPr>
        <a:xfrm rot="3857143">
          <a:off x="4484947" y="3949045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tint val="62000"/>
                <a:satMod val="180000"/>
              </a:schemeClr>
            </a:gs>
            <a:gs pos="65000">
              <a:schemeClr val="accent2">
                <a:hueOff val="-10081594"/>
                <a:satOff val="4384"/>
                <a:lumOff val="1275"/>
                <a:alphaOff val="0"/>
                <a:tint val="32000"/>
                <a:satMod val="250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4516380" y="4018021"/>
        <a:ext cx="259111" cy="357005"/>
      </dsp:txXfrm>
    </dsp:sp>
    <dsp:sp modelId="{CB4CDB73-16C3-4D58-98BF-F41D1E8A3264}">
      <dsp:nvSpPr>
        <dsp:cNvPr id="0" name=""/>
        <dsp:cNvSpPr/>
      </dsp:nvSpPr>
      <dsp:spPr>
        <a:xfrm>
          <a:off x="4380265" y="4492625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tint val="62000"/>
                <a:satMod val="180000"/>
              </a:schemeClr>
            </a:gs>
            <a:gs pos="65000">
              <a:schemeClr val="accent2">
                <a:hueOff val="-10081594"/>
                <a:satOff val="4384"/>
                <a:lumOff val="1275"/>
                <a:alphaOff val="0"/>
                <a:tint val="32000"/>
                <a:satMod val="250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День открытых дверей</a:t>
          </a:r>
          <a:endParaRPr lang="ru-RU" sz="1600" b="1" kern="1200" dirty="0"/>
        </a:p>
      </dsp:txBody>
      <dsp:txXfrm>
        <a:off x="4610921" y="4723281"/>
        <a:ext cx="1113707" cy="1113707"/>
      </dsp:txXfrm>
    </dsp:sp>
    <dsp:sp modelId="{8FD17FC1-B923-441D-9E7E-86BCC1559976}">
      <dsp:nvSpPr>
        <dsp:cNvPr id="0" name=""/>
        <dsp:cNvSpPr/>
      </dsp:nvSpPr>
      <dsp:spPr>
        <a:xfrm rot="6951301">
          <a:off x="3425266" y="3951184"/>
          <a:ext cx="374331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tint val="62000"/>
                <a:satMod val="180000"/>
              </a:schemeClr>
            </a:gs>
            <a:gs pos="65000">
              <a:schemeClr val="accent2">
                <a:hueOff val="-13442126"/>
                <a:satOff val="5846"/>
                <a:lumOff val="1700"/>
                <a:alphaOff val="0"/>
                <a:tint val="32000"/>
                <a:satMod val="250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 rot="10800000">
        <a:off x="3505902" y="4019656"/>
        <a:ext cx="262032" cy="357005"/>
      </dsp:txXfrm>
    </dsp:sp>
    <dsp:sp modelId="{0C0D3DC6-8A71-48DE-A460-E6C39CFEE559}">
      <dsp:nvSpPr>
        <dsp:cNvPr id="0" name=""/>
        <dsp:cNvSpPr/>
      </dsp:nvSpPr>
      <dsp:spPr>
        <a:xfrm>
          <a:off x="2322868" y="4497186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tint val="62000"/>
                <a:satMod val="180000"/>
              </a:schemeClr>
            </a:gs>
            <a:gs pos="65000">
              <a:schemeClr val="accent2">
                <a:hueOff val="-13442126"/>
                <a:satOff val="5846"/>
                <a:lumOff val="1700"/>
                <a:alphaOff val="0"/>
                <a:tint val="32000"/>
                <a:satMod val="250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Официальный </a:t>
          </a:r>
          <a:r>
            <a:rPr lang="ru-RU" sz="1600" b="1" kern="1200" dirty="0" smtClean="0"/>
            <a:t> сайт ДОУ</a:t>
          </a:r>
          <a:endParaRPr lang="ru-RU" sz="1600" b="1" kern="1200" dirty="0"/>
        </a:p>
      </dsp:txBody>
      <dsp:txXfrm>
        <a:off x="2553524" y="4727842"/>
        <a:ext cx="1113707" cy="1113707"/>
      </dsp:txXfrm>
    </dsp:sp>
    <dsp:sp modelId="{B91F36C8-ABE2-40B3-9D42-1A999288E5C3}">
      <dsp:nvSpPr>
        <dsp:cNvPr id="0" name=""/>
        <dsp:cNvSpPr/>
      </dsp:nvSpPr>
      <dsp:spPr>
        <a:xfrm rot="10028571">
          <a:off x="2775013" y="3125585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6802657"/>
                <a:satOff val="7307"/>
                <a:lumOff val="2125"/>
                <a:alphaOff val="0"/>
                <a:tint val="62000"/>
                <a:satMod val="180000"/>
              </a:schemeClr>
            </a:gs>
            <a:gs pos="65000">
              <a:schemeClr val="accent2">
                <a:hueOff val="-16802657"/>
                <a:satOff val="7307"/>
                <a:lumOff val="2125"/>
                <a:alphaOff val="0"/>
                <a:tint val="32000"/>
                <a:satMod val="250000"/>
              </a:schemeClr>
            </a:gs>
            <a:gs pos="100000">
              <a:schemeClr val="accent2">
                <a:hueOff val="-16802657"/>
                <a:satOff val="7307"/>
                <a:lumOff val="212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 rot="10800000">
        <a:off x="2884669" y="3232231"/>
        <a:ext cx="259111" cy="357005"/>
      </dsp:txXfrm>
    </dsp:sp>
    <dsp:sp modelId="{D8B5B427-EDFA-4357-BB49-7698D5CB96EA}">
      <dsp:nvSpPr>
        <dsp:cNvPr id="0" name=""/>
        <dsp:cNvSpPr/>
      </dsp:nvSpPr>
      <dsp:spPr>
        <a:xfrm>
          <a:off x="1054152" y="2890853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16802657"/>
                <a:satOff val="7307"/>
                <a:lumOff val="2125"/>
                <a:alphaOff val="0"/>
                <a:tint val="62000"/>
                <a:satMod val="180000"/>
              </a:schemeClr>
            </a:gs>
            <a:gs pos="65000">
              <a:schemeClr val="accent2">
                <a:hueOff val="-16802657"/>
                <a:satOff val="7307"/>
                <a:lumOff val="2125"/>
                <a:alphaOff val="0"/>
                <a:tint val="32000"/>
                <a:satMod val="250000"/>
              </a:schemeClr>
            </a:gs>
            <a:gs pos="100000">
              <a:schemeClr val="accent2">
                <a:hueOff val="-16802657"/>
                <a:satOff val="7307"/>
                <a:lumOff val="212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Отчёт о результатах самообследования</a:t>
          </a:r>
          <a:endParaRPr lang="ru-RU" sz="1600" b="1" kern="1200" dirty="0"/>
        </a:p>
      </dsp:txBody>
      <dsp:txXfrm>
        <a:off x="1284808" y="3121509"/>
        <a:ext cx="1113707" cy="1113707"/>
      </dsp:txXfrm>
    </dsp:sp>
    <dsp:sp modelId="{CA901FEF-4A47-4006-BAA8-AF2100EF2981}">
      <dsp:nvSpPr>
        <dsp:cNvPr id="0" name=""/>
        <dsp:cNvSpPr/>
      </dsp:nvSpPr>
      <dsp:spPr>
        <a:xfrm rot="13114286">
          <a:off x="3009382" y="2098746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tint val="62000"/>
                <a:satMod val="180000"/>
              </a:schemeClr>
            </a:gs>
            <a:gs pos="65000">
              <a:schemeClr val="accent2">
                <a:hueOff val="-20163188"/>
                <a:satOff val="8769"/>
                <a:lumOff val="2550"/>
                <a:alphaOff val="0"/>
                <a:tint val="32000"/>
                <a:satMod val="25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3108316" y="2252366"/>
        <a:ext cx="259111" cy="357005"/>
      </dsp:txXfrm>
    </dsp:sp>
    <dsp:sp modelId="{555B532E-D9BB-469D-8137-FA9F3CA72998}">
      <dsp:nvSpPr>
        <dsp:cNvPr id="0" name=""/>
        <dsp:cNvSpPr/>
      </dsp:nvSpPr>
      <dsp:spPr>
        <a:xfrm>
          <a:off x="1510040" y="893477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tint val="62000"/>
                <a:satMod val="180000"/>
              </a:schemeClr>
            </a:gs>
            <a:gs pos="65000">
              <a:schemeClr val="accent2">
                <a:hueOff val="-20163188"/>
                <a:satOff val="8769"/>
                <a:lumOff val="2550"/>
                <a:alphaOff val="0"/>
                <a:tint val="32000"/>
                <a:satMod val="25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Фотомонтажи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/>
            <a:t>Фотоколлажи</a:t>
          </a:r>
          <a:endParaRPr lang="ru-RU" sz="1300" b="1" kern="1200" dirty="0"/>
        </a:p>
      </dsp:txBody>
      <dsp:txXfrm>
        <a:off x="1740696" y="1124133"/>
        <a:ext cx="1113707" cy="1113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5298-A92F-42C0-853D-F1AA30575DE4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358FD-6B9C-4960-9274-7309AD5A0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91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58FD-6B9C-4960-9274-7309AD5A0A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58FD-6B9C-4960-9274-7309AD5A0AAB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58FD-6B9C-4960-9274-7309AD5A0AAB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58FD-6B9C-4960-9274-7309AD5A0AA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58FD-6B9C-4960-9274-7309AD5A0AA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58FD-6B9C-4960-9274-7309AD5A0AA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58FD-6B9C-4960-9274-7309AD5A0AA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58FD-6B9C-4960-9274-7309AD5A0AA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58FD-6B9C-4960-9274-7309AD5A0AAB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58FD-6B9C-4960-9274-7309AD5A0AAB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58FD-6B9C-4960-9274-7309AD5A0AA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9FA97B-3F04-4DF8-9302-F7BAED0B2341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385B13-DD5D-458F-8B9E-5AC12FC17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80831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Внутренняя  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система оценки качества образования в современном дошкольном образовательном учреждении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7088832" cy="1057672"/>
          </a:xfrm>
        </p:spPr>
        <p:txBody>
          <a:bodyPr>
            <a:noAutofit/>
          </a:bodyPr>
          <a:lstStyle/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1333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altLang="ru-RU" sz="2400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ru-RU" alt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данные необходимы? </a:t>
            </a:r>
          </a:p>
          <a:p>
            <a:endParaRPr lang="ru-RU" altLang="ru-RU" sz="2400" i="1" dirty="0"/>
          </a:p>
          <a:p>
            <a:pPr>
              <a:buFontTx/>
              <a:buBlip>
                <a:blip r:embed="rId2"/>
              </a:buBlip>
            </a:pPr>
            <a:r>
              <a:rPr lang="ru-RU" altLang="ru-RU" sz="2400" i="1" dirty="0">
                <a:latin typeface="Times New Roman" pitchFamily="18" charset="0"/>
                <a:cs typeface="Calibri" pitchFamily="34" charset="0"/>
              </a:rPr>
              <a:t>Как их получить? </a:t>
            </a:r>
          </a:p>
          <a:p>
            <a:endParaRPr lang="ru-RU" altLang="ru-RU" sz="2400" i="1" dirty="0"/>
          </a:p>
          <a:p>
            <a:pPr>
              <a:buFontTx/>
              <a:buBlip>
                <a:blip r:embed="rId2"/>
              </a:buBlip>
            </a:pPr>
            <a:r>
              <a:rPr lang="ru-RU" altLang="ru-RU" sz="2400" i="1" dirty="0">
                <a:latin typeface="Times New Roman" pitchFamily="18" charset="0"/>
                <a:cs typeface="Calibri" pitchFamily="34" charset="0"/>
              </a:rPr>
              <a:t>Каким образом их можно использовать?</a:t>
            </a:r>
            <a:endParaRPr lang="ru-RU" altLang="ru-RU" sz="2400" i="1" dirty="0"/>
          </a:p>
        </p:txBody>
      </p:sp>
      <p:sp>
        <p:nvSpPr>
          <p:cNvPr id="5" name="Овал 4"/>
          <p:cNvSpPr/>
          <p:nvPr/>
        </p:nvSpPr>
        <p:spPr>
          <a:xfrm>
            <a:off x="1043608" y="764704"/>
            <a:ext cx="698477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Проблемные вопросы: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55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94621730"/>
              </p:ext>
            </p:extLst>
          </p:nvPr>
        </p:nvGraphicFramePr>
        <p:xfrm>
          <a:off x="1187624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47664" y="620688"/>
            <a:ext cx="601914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Требования к отбору показателей </a:t>
            </a:r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ВСОКО</a:t>
            </a:r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532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8864D36-BDD7-4640-B33E-65ECB0C7B6AE}" type="slidenum">
              <a:rPr lang="ru-RU">
                <a:latin typeface="Rage Italic"/>
              </a:rPr>
              <a:pPr>
                <a:defRPr/>
              </a:pPr>
              <a:t>11</a:t>
            </a:fld>
            <a:endParaRPr lang="ru-RU">
              <a:latin typeface="Rage Italic"/>
            </a:endParaRPr>
          </a:p>
        </p:txBody>
      </p:sp>
    </p:spTree>
    <p:extLst>
      <p:ext uri="{BB962C8B-B14F-4D97-AF65-F5344CB8AC3E}">
        <p14:creationId xmlns:p14="http://schemas.microsoft.com/office/powerpoint/2010/main" val="22896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5FCC96B-5E4A-45E0-B8F0-04315D4DC9D7}" type="slidenum">
              <a:rPr lang="ru-RU"/>
              <a:pPr>
                <a:defRPr/>
              </a:pPr>
              <a:t>12</a:t>
            </a:fld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28688" y="3071813"/>
            <a:ext cx="7286625" cy="1071562"/>
            <a:chOff x="1344" y="1688"/>
            <a:chExt cx="2928" cy="440"/>
          </a:xfrm>
        </p:grpSpPr>
        <p:sp>
          <p:nvSpPr>
            <p:cNvPr id="21524" name="Freeform 4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301862983 w 1120"/>
                <a:gd name="T1" fmla="*/ 5 h 252"/>
                <a:gd name="T2" fmla="*/ 300735126 w 1120"/>
                <a:gd name="T3" fmla="*/ 5 h 252"/>
                <a:gd name="T4" fmla="*/ 296445393 w 1120"/>
                <a:gd name="T5" fmla="*/ 5 h 252"/>
                <a:gd name="T6" fmla="*/ 289499395 w 1120"/>
                <a:gd name="T7" fmla="*/ 5 h 252"/>
                <a:gd name="T8" fmla="*/ 279775030 w 1120"/>
                <a:gd name="T9" fmla="*/ 5 h 252"/>
                <a:gd name="T10" fmla="*/ 267307318 w 1120"/>
                <a:gd name="T11" fmla="*/ 5 h 252"/>
                <a:gd name="T12" fmla="*/ 252777914 w 1120"/>
                <a:gd name="T13" fmla="*/ 5 h 252"/>
                <a:gd name="T14" fmla="*/ 236105050 w 1120"/>
                <a:gd name="T15" fmla="*/ 5 h 252"/>
                <a:gd name="T16" fmla="*/ 217231817 w 1120"/>
                <a:gd name="T17" fmla="*/ 4 h 252"/>
                <a:gd name="T18" fmla="*/ 196722301 w 1120"/>
                <a:gd name="T19" fmla="*/ 4 h 252"/>
                <a:gd name="T20" fmla="*/ 174091995 w 1120"/>
                <a:gd name="T21" fmla="*/ 4 h 252"/>
                <a:gd name="T22" fmla="*/ 149800820 w 1120"/>
                <a:gd name="T23" fmla="*/ 4 h 252"/>
                <a:gd name="T24" fmla="*/ 125546504 w 1120"/>
                <a:gd name="T25" fmla="*/ 4 h 252"/>
                <a:gd name="T26" fmla="*/ 103476374 w 1120"/>
                <a:gd name="T27" fmla="*/ 4 h 252"/>
                <a:gd name="T28" fmla="*/ 82973815 w 1120"/>
                <a:gd name="T29" fmla="*/ 4 h 252"/>
                <a:gd name="T30" fmla="*/ 64079144 w 1120"/>
                <a:gd name="T31" fmla="*/ 5 h 252"/>
                <a:gd name="T32" fmla="*/ 48009724 w 1120"/>
                <a:gd name="T33" fmla="*/ 5 h 252"/>
                <a:gd name="T34" fmla="*/ 33965891 w 1120"/>
                <a:gd name="T35" fmla="*/ 5 h 252"/>
                <a:gd name="T36" fmla="*/ 22092145 w 1120"/>
                <a:gd name="T37" fmla="*/ 5 h 252"/>
                <a:gd name="T38" fmla="*/ 12367423 w 1120"/>
                <a:gd name="T39" fmla="*/ 5 h 252"/>
                <a:gd name="T40" fmla="*/ 5418887 w 1120"/>
                <a:gd name="T41" fmla="*/ 5 h 252"/>
                <a:gd name="T42" fmla="*/ 1663771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150928443 w 1120"/>
                <a:gd name="T49" fmla="*/ 0 h 252"/>
                <a:gd name="T50" fmla="*/ 301862983 w 1120"/>
                <a:gd name="T51" fmla="*/ 2 h 252"/>
                <a:gd name="T52" fmla="*/ 301862983 w 1120"/>
                <a:gd name="T53" fmla="*/ 5 h 252"/>
                <a:gd name="T54" fmla="*/ 301862983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Rectangle 5"/>
            <p:cNvSpPr>
              <a:spLocks noChangeArrowheads="1"/>
            </p:cNvSpPr>
            <p:nvPr/>
          </p:nvSpPr>
          <p:spPr bwMode="gray">
            <a:xfrm>
              <a:off x="1344" y="1688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6E1BD"/>
                </a:gs>
                <a:gs pos="100000">
                  <a:srgbClr val="EAB76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71563" y="5214938"/>
            <a:ext cx="7143750" cy="1038225"/>
            <a:chOff x="1344" y="1680"/>
            <a:chExt cx="2928" cy="448"/>
          </a:xfrm>
        </p:grpSpPr>
        <p:sp>
          <p:nvSpPr>
            <p:cNvPr id="21522" name="Freeform 8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301862983 w 1120"/>
                <a:gd name="T1" fmla="*/ 5 h 252"/>
                <a:gd name="T2" fmla="*/ 300735126 w 1120"/>
                <a:gd name="T3" fmla="*/ 5 h 252"/>
                <a:gd name="T4" fmla="*/ 296445393 w 1120"/>
                <a:gd name="T5" fmla="*/ 5 h 252"/>
                <a:gd name="T6" fmla="*/ 289499395 w 1120"/>
                <a:gd name="T7" fmla="*/ 5 h 252"/>
                <a:gd name="T8" fmla="*/ 279775030 w 1120"/>
                <a:gd name="T9" fmla="*/ 5 h 252"/>
                <a:gd name="T10" fmla="*/ 267307318 w 1120"/>
                <a:gd name="T11" fmla="*/ 5 h 252"/>
                <a:gd name="T12" fmla="*/ 252777914 w 1120"/>
                <a:gd name="T13" fmla="*/ 5 h 252"/>
                <a:gd name="T14" fmla="*/ 236105050 w 1120"/>
                <a:gd name="T15" fmla="*/ 5 h 252"/>
                <a:gd name="T16" fmla="*/ 217231817 w 1120"/>
                <a:gd name="T17" fmla="*/ 4 h 252"/>
                <a:gd name="T18" fmla="*/ 196722301 w 1120"/>
                <a:gd name="T19" fmla="*/ 4 h 252"/>
                <a:gd name="T20" fmla="*/ 174091995 w 1120"/>
                <a:gd name="T21" fmla="*/ 4 h 252"/>
                <a:gd name="T22" fmla="*/ 149800820 w 1120"/>
                <a:gd name="T23" fmla="*/ 4 h 252"/>
                <a:gd name="T24" fmla="*/ 125546504 w 1120"/>
                <a:gd name="T25" fmla="*/ 4 h 252"/>
                <a:gd name="T26" fmla="*/ 103476374 w 1120"/>
                <a:gd name="T27" fmla="*/ 4 h 252"/>
                <a:gd name="T28" fmla="*/ 82973815 w 1120"/>
                <a:gd name="T29" fmla="*/ 4 h 252"/>
                <a:gd name="T30" fmla="*/ 64079144 w 1120"/>
                <a:gd name="T31" fmla="*/ 5 h 252"/>
                <a:gd name="T32" fmla="*/ 48009724 w 1120"/>
                <a:gd name="T33" fmla="*/ 5 h 252"/>
                <a:gd name="T34" fmla="*/ 33965891 w 1120"/>
                <a:gd name="T35" fmla="*/ 5 h 252"/>
                <a:gd name="T36" fmla="*/ 22092145 w 1120"/>
                <a:gd name="T37" fmla="*/ 5 h 252"/>
                <a:gd name="T38" fmla="*/ 12367423 w 1120"/>
                <a:gd name="T39" fmla="*/ 5 h 252"/>
                <a:gd name="T40" fmla="*/ 5418887 w 1120"/>
                <a:gd name="T41" fmla="*/ 5 h 252"/>
                <a:gd name="T42" fmla="*/ 1663771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150928443 w 1120"/>
                <a:gd name="T49" fmla="*/ 0 h 252"/>
                <a:gd name="T50" fmla="*/ 301862983 w 1120"/>
                <a:gd name="T51" fmla="*/ 2 h 252"/>
                <a:gd name="T52" fmla="*/ 301862983 w 1120"/>
                <a:gd name="T53" fmla="*/ 5 h 252"/>
                <a:gd name="T54" fmla="*/ 301862983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Rectangle 9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7F4DD"/>
                </a:gs>
                <a:gs pos="100000">
                  <a:srgbClr val="DACB5E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26293" y="1748796"/>
            <a:ext cx="7419975" cy="1357313"/>
            <a:chOff x="1344" y="1677"/>
            <a:chExt cx="2928" cy="451"/>
          </a:xfrm>
        </p:grpSpPr>
        <p:sp>
          <p:nvSpPr>
            <p:cNvPr id="21520" name="Freeform 12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301862983 w 1120"/>
                <a:gd name="T1" fmla="*/ 5 h 252"/>
                <a:gd name="T2" fmla="*/ 300735126 w 1120"/>
                <a:gd name="T3" fmla="*/ 5 h 252"/>
                <a:gd name="T4" fmla="*/ 296445393 w 1120"/>
                <a:gd name="T5" fmla="*/ 5 h 252"/>
                <a:gd name="T6" fmla="*/ 289499395 w 1120"/>
                <a:gd name="T7" fmla="*/ 5 h 252"/>
                <a:gd name="T8" fmla="*/ 279775030 w 1120"/>
                <a:gd name="T9" fmla="*/ 5 h 252"/>
                <a:gd name="T10" fmla="*/ 267307318 w 1120"/>
                <a:gd name="T11" fmla="*/ 5 h 252"/>
                <a:gd name="T12" fmla="*/ 252777914 w 1120"/>
                <a:gd name="T13" fmla="*/ 5 h 252"/>
                <a:gd name="T14" fmla="*/ 236105050 w 1120"/>
                <a:gd name="T15" fmla="*/ 5 h 252"/>
                <a:gd name="T16" fmla="*/ 217231817 w 1120"/>
                <a:gd name="T17" fmla="*/ 4 h 252"/>
                <a:gd name="T18" fmla="*/ 196722301 w 1120"/>
                <a:gd name="T19" fmla="*/ 4 h 252"/>
                <a:gd name="T20" fmla="*/ 174091995 w 1120"/>
                <a:gd name="T21" fmla="*/ 4 h 252"/>
                <a:gd name="T22" fmla="*/ 149800820 w 1120"/>
                <a:gd name="T23" fmla="*/ 4 h 252"/>
                <a:gd name="T24" fmla="*/ 125546504 w 1120"/>
                <a:gd name="T25" fmla="*/ 4 h 252"/>
                <a:gd name="T26" fmla="*/ 103476374 w 1120"/>
                <a:gd name="T27" fmla="*/ 4 h 252"/>
                <a:gd name="T28" fmla="*/ 82973815 w 1120"/>
                <a:gd name="T29" fmla="*/ 4 h 252"/>
                <a:gd name="T30" fmla="*/ 64079144 w 1120"/>
                <a:gd name="T31" fmla="*/ 5 h 252"/>
                <a:gd name="T32" fmla="*/ 48009724 w 1120"/>
                <a:gd name="T33" fmla="*/ 5 h 252"/>
                <a:gd name="T34" fmla="*/ 33965891 w 1120"/>
                <a:gd name="T35" fmla="*/ 5 h 252"/>
                <a:gd name="T36" fmla="*/ 22092145 w 1120"/>
                <a:gd name="T37" fmla="*/ 5 h 252"/>
                <a:gd name="T38" fmla="*/ 12367423 w 1120"/>
                <a:gd name="T39" fmla="*/ 5 h 252"/>
                <a:gd name="T40" fmla="*/ 5418887 w 1120"/>
                <a:gd name="T41" fmla="*/ 5 h 252"/>
                <a:gd name="T42" fmla="*/ 1663771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150928443 w 1120"/>
                <a:gd name="T49" fmla="*/ 0 h 252"/>
                <a:gd name="T50" fmla="*/ 301862983 w 1120"/>
                <a:gd name="T51" fmla="*/ 2 h 252"/>
                <a:gd name="T52" fmla="*/ 301862983 w 1120"/>
                <a:gd name="T53" fmla="*/ 5 h 252"/>
                <a:gd name="T54" fmla="*/ 301862983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Rectangle 13"/>
            <p:cNvSpPr>
              <a:spLocks noChangeArrowheads="1"/>
            </p:cNvSpPr>
            <p:nvPr/>
          </p:nvSpPr>
          <p:spPr bwMode="gray">
            <a:xfrm>
              <a:off x="1344" y="1677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B1EFD0"/>
                </a:gs>
                <a:gs pos="100000">
                  <a:srgbClr val="77E3A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000125" y="4214813"/>
            <a:ext cx="7181850" cy="933450"/>
            <a:chOff x="1344" y="1680"/>
            <a:chExt cx="2928" cy="448"/>
          </a:xfrm>
        </p:grpSpPr>
        <p:sp>
          <p:nvSpPr>
            <p:cNvPr id="21518" name="Freeform 16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301862983 w 1120"/>
                <a:gd name="T1" fmla="*/ 5 h 252"/>
                <a:gd name="T2" fmla="*/ 300735126 w 1120"/>
                <a:gd name="T3" fmla="*/ 5 h 252"/>
                <a:gd name="T4" fmla="*/ 296445393 w 1120"/>
                <a:gd name="T5" fmla="*/ 5 h 252"/>
                <a:gd name="T6" fmla="*/ 289499395 w 1120"/>
                <a:gd name="T7" fmla="*/ 5 h 252"/>
                <a:gd name="T8" fmla="*/ 279775030 w 1120"/>
                <a:gd name="T9" fmla="*/ 5 h 252"/>
                <a:gd name="T10" fmla="*/ 267307318 w 1120"/>
                <a:gd name="T11" fmla="*/ 5 h 252"/>
                <a:gd name="T12" fmla="*/ 252777914 w 1120"/>
                <a:gd name="T13" fmla="*/ 5 h 252"/>
                <a:gd name="T14" fmla="*/ 236105050 w 1120"/>
                <a:gd name="T15" fmla="*/ 5 h 252"/>
                <a:gd name="T16" fmla="*/ 217231817 w 1120"/>
                <a:gd name="T17" fmla="*/ 4 h 252"/>
                <a:gd name="T18" fmla="*/ 196722301 w 1120"/>
                <a:gd name="T19" fmla="*/ 4 h 252"/>
                <a:gd name="T20" fmla="*/ 174091995 w 1120"/>
                <a:gd name="T21" fmla="*/ 4 h 252"/>
                <a:gd name="T22" fmla="*/ 149800820 w 1120"/>
                <a:gd name="T23" fmla="*/ 4 h 252"/>
                <a:gd name="T24" fmla="*/ 125546504 w 1120"/>
                <a:gd name="T25" fmla="*/ 4 h 252"/>
                <a:gd name="T26" fmla="*/ 103476374 w 1120"/>
                <a:gd name="T27" fmla="*/ 4 h 252"/>
                <a:gd name="T28" fmla="*/ 82973815 w 1120"/>
                <a:gd name="T29" fmla="*/ 4 h 252"/>
                <a:gd name="T30" fmla="*/ 64079144 w 1120"/>
                <a:gd name="T31" fmla="*/ 5 h 252"/>
                <a:gd name="T32" fmla="*/ 48009724 w 1120"/>
                <a:gd name="T33" fmla="*/ 5 h 252"/>
                <a:gd name="T34" fmla="*/ 33965891 w 1120"/>
                <a:gd name="T35" fmla="*/ 5 h 252"/>
                <a:gd name="T36" fmla="*/ 22092145 w 1120"/>
                <a:gd name="T37" fmla="*/ 5 h 252"/>
                <a:gd name="T38" fmla="*/ 12367423 w 1120"/>
                <a:gd name="T39" fmla="*/ 5 h 252"/>
                <a:gd name="T40" fmla="*/ 5418887 w 1120"/>
                <a:gd name="T41" fmla="*/ 5 h 252"/>
                <a:gd name="T42" fmla="*/ 1663771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150928443 w 1120"/>
                <a:gd name="T49" fmla="*/ 0 h 252"/>
                <a:gd name="T50" fmla="*/ 301862983 w 1120"/>
                <a:gd name="T51" fmla="*/ 2 h 252"/>
                <a:gd name="T52" fmla="*/ 301862983 w 1120"/>
                <a:gd name="T53" fmla="*/ 5 h 252"/>
                <a:gd name="T54" fmla="*/ 301862983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Rectangle 17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55675" name="AutoShape 27"/>
          <p:cNvSpPr>
            <a:spLocks noChangeArrowheads="1"/>
          </p:cNvSpPr>
          <p:nvPr/>
        </p:nvSpPr>
        <p:spPr bwMode="gray">
          <a:xfrm>
            <a:off x="785813" y="571500"/>
            <a:ext cx="7572375" cy="1000125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857250" y="638215"/>
            <a:ext cx="78581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dirty="0">
                <a:latin typeface="+mj-lt"/>
                <a:ea typeface="Calibri" pitchFamily="34" charset="0"/>
                <a:cs typeface="Times New Roman" pitchFamily="18" charset="0"/>
              </a:rPr>
              <a:t>Модель проведения процедур оценки качества дошкольного образования</a:t>
            </a:r>
          </a:p>
          <a:p>
            <a:pPr algn="ctr" eaLnBrk="0" hangingPunct="0">
              <a:defRPr/>
            </a:pPr>
            <a:endParaRPr lang="ru-RU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00125" y="1785938"/>
            <a:ext cx="7072313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1500" dirty="0">
                <a:latin typeface="+mj-lt"/>
                <a:ea typeface="Calibri" pitchFamily="34" charset="0"/>
                <a:cs typeface="Times New Roman" pitchFamily="18" charset="0"/>
              </a:rPr>
              <a:t>1.Параметры, характеризующие соответствие разработанной и реализуемой образовательной организацией основной образовательной программы дошкольного образования (ООПДО) требованиям действующих нормативных правовых документов;</a:t>
            </a:r>
            <a:endParaRPr lang="ru-RU" sz="1500" dirty="0">
              <a:latin typeface="+mj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00125" y="3286125"/>
            <a:ext cx="7072313" cy="784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1500" dirty="0">
                <a:latin typeface="+mj-lt"/>
                <a:ea typeface="Calibri" pitchFamily="34" charset="0"/>
                <a:cs typeface="Times New Roman" pitchFamily="18" charset="0"/>
              </a:rPr>
              <a:t>2.Параметры, характеризующие соответствие условий реализации ООПДО требованиям действующих нормативных правовых документов;</a:t>
            </a:r>
          </a:p>
          <a:p>
            <a:pPr algn="just" eaLnBrk="0" hangingPunct="0">
              <a:defRPr/>
            </a:pPr>
            <a:endParaRPr lang="ru-RU" sz="1500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63" y="4143375"/>
            <a:ext cx="7072312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1500" dirty="0">
                <a:latin typeface="+mj-lt"/>
                <a:ea typeface="Calibri" pitchFamily="34" charset="0"/>
                <a:cs typeface="Times New Roman" pitchFamily="18" charset="0"/>
              </a:rPr>
              <a:t>3.Параметры, характеризующие соответствие результатов освоения ООПДО требованиям действующих нормативных правовых документов (фиксация индивидуального развития ребенка; оценка готовности детей к школе);</a:t>
            </a:r>
          </a:p>
          <a:p>
            <a:pPr algn="just" eaLnBrk="0" hangingPunct="0">
              <a:defRPr/>
            </a:pPr>
            <a:endParaRPr lang="ru-RU" sz="1500" dirty="0">
              <a:latin typeface="+mj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71563" y="5357813"/>
            <a:ext cx="6929437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1500" dirty="0">
                <a:latin typeface="+mj-lt"/>
                <a:ea typeface="Calibri" pitchFamily="34" charset="0"/>
                <a:cs typeface="Times New Roman" pitchFamily="18" charset="0"/>
              </a:rPr>
              <a:t>4.Параметры, характеризующие степень удовлетворенности родителей качеством деятельности ДОО.</a:t>
            </a:r>
            <a:endParaRPr lang="ru-RU" sz="1500" dirty="0">
              <a:latin typeface="+mj-lt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42875" y="928688"/>
            <a:ext cx="1571625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данные необходимы?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996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57639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656" y="476672"/>
            <a:ext cx="5832648" cy="936104"/>
          </a:xfrm>
          <a:prstGeom prst="rect">
            <a:avLst/>
          </a:prstGeom>
        </p:spPr>
        <p:txBody>
          <a:bodyPr>
            <a:prstTxWarp prst="textCanDown">
              <a:avLst/>
            </a:prstTxWarp>
            <a:spAutoFit/>
          </a:bodyPr>
          <a:lstStyle/>
          <a:p>
            <a:pPr algn="ctr"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Основные  направления  внутренней оценки  качества  образования </a:t>
            </a:r>
          </a:p>
        </p:txBody>
      </p:sp>
      <p:sp>
        <p:nvSpPr>
          <p:cNvPr id="25604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005CD47-5BC2-4AAE-95ED-B10DE983FF11}" type="slidenum">
              <a:rPr lang="ru-RU">
                <a:latin typeface="Rage Italic"/>
              </a:rPr>
              <a:pPr>
                <a:defRPr/>
              </a:pPr>
              <a:t>13</a:t>
            </a:fld>
            <a:endParaRPr lang="ru-RU">
              <a:latin typeface="Rage Italic"/>
            </a:endParaRPr>
          </a:p>
        </p:txBody>
      </p:sp>
    </p:spTree>
    <p:extLst>
      <p:ext uri="{BB962C8B-B14F-4D97-AF65-F5344CB8AC3E}">
        <p14:creationId xmlns:p14="http://schemas.microsoft.com/office/powerpoint/2010/main" val="14397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0376248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95737" y="908720"/>
            <a:ext cx="4761370" cy="504056"/>
          </a:xfrm>
          <a:prstGeom prst="rect">
            <a:avLst/>
          </a:prstGeom>
        </p:spPr>
        <p:txBody>
          <a:bodyPr wrap="none">
            <a:prstTxWarp prst="textDeflate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Критерии и показатели  мониторинга</a:t>
            </a:r>
          </a:p>
        </p:txBody>
      </p:sp>
      <p:sp>
        <p:nvSpPr>
          <p:cNvPr id="26628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C3C7A1C-876B-4A49-8AC4-9FC2359D3385}" type="slidenum">
              <a:rPr lang="ru-RU">
                <a:latin typeface="Rage Italic"/>
              </a:rPr>
              <a:pPr>
                <a:defRPr/>
              </a:pPr>
              <a:t>14</a:t>
            </a:fld>
            <a:endParaRPr lang="ru-RU">
              <a:latin typeface="Rage Italic"/>
            </a:endParaRPr>
          </a:p>
        </p:txBody>
      </p:sp>
    </p:spTree>
    <p:extLst>
      <p:ext uri="{BB962C8B-B14F-4D97-AF65-F5344CB8AC3E}">
        <p14:creationId xmlns:p14="http://schemas.microsoft.com/office/powerpoint/2010/main" val="20488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02276839"/>
              </p:ext>
            </p:extLst>
          </p:nvPr>
        </p:nvGraphicFramePr>
        <p:xfrm>
          <a:off x="1547664" y="1170052"/>
          <a:ext cx="6720408" cy="4707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43808" y="800721"/>
            <a:ext cx="3312368" cy="369332"/>
          </a:xfrm>
          <a:prstGeom prst="rect">
            <a:avLst/>
          </a:prstGeom>
        </p:spPr>
        <p:txBody>
          <a:bodyPr wrap="none">
            <a:prstTxWarp prst="textTriangleInverted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ПРИНЦИПЫ  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ВСОКО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7652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651F8B1-C2D3-442C-98DF-4388F2BE91B1}" type="slidenum">
              <a:rPr lang="ru-RU">
                <a:latin typeface="Rage Italic"/>
              </a:rPr>
              <a:pPr>
                <a:defRPr/>
              </a:pPr>
              <a:t>15</a:t>
            </a:fld>
            <a:endParaRPr lang="ru-RU">
              <a:latin typeface="Rage Italic"/>
            </a:endParaRPr>
          </a:p>
        </p:txBody>
      </p:sp>
    </p:spTree>
    <p:extLst>
      <p:ext uri="{BB962C8B-B14F-4D97-AF65-F5344CB8AC3E}">
        <p14:creationId xmlns:p14="http://schemas.microsoft.com/office/powerpoint/2010/main" val="303721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764704"/>
            <a:ext cx="4033679" cy="576064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Методы сбора информации</a:t>
            </a:r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1962150" y="1341438"/>
            <a:ext cx="4572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/>
              <a:t>экспертный опрос;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/>
              <a:t> анкетирование;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/>
              <a:t> тестирование;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/>
              <a:t> анализ документов;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/>
              <a:t> беседы;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/>
              <a:t> наблюдение;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/>
              <a:t> социометрические исследования;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/>
              <a:t>статистические исследования;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 err="1"/>
              <a:t>хронометрирование</a:t>
            </a:r>
            <a:endParaRPr lang="ru-RU" altLang="ru-RU" dirty="0"/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/>
              <a:t> собеседование; 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/>
              <a:t> контрольные срезы;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 altLang="ru-RU" dirty="0" smtClean="0"/>
              <a:t>  самоанализ и самооценка</a:t>
            </a:r>
            <a:endParaRPr lang="ru-RU" altLang="ru-RU" dirty="0"/>
          </a:p>
        </p:txBody>
      </p:sp>
      <p:sp>
        <p:nvSpPr>
          <p:cNvPr id="28676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03624EC-AF9B-419B-900E-7609C4D312B7}" type="slidenum">
              <a:rPr lang="ru-RU">
                <a:latin typeface="Rage Italic"/>
              </a:rPr>
              <a:pPr>
                <a:defRPr/>
              </a:pPr>
              <a:t>16</a:t>
            </a:fld>
            <a:endParaRPr lang="ru-RU">
              <a:latin typeface="Rage Italic"/>
            </a:endParaRPr>
          </a:p>
        </p:txBody>
      </p:sp>
    </p:spTree>
    <p:extLst>
      <p:ext uri="{BB962C8B-B14F-4D97-AF65-F5344CB8AC3E}">
        <p14:creationId xmlns:p14="http://schemas.microsoft.com/office/powerpoint/2010/main" val="280401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888" y="1989138"/>
            <a:ext cx="6704012" cy="3416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Приказ руководителя о проведении  конкретного вида</a:t>
            </a:r>
          </a:p>
          <a:p>
            <a:pPr>
              <a:lnSpc>
                <a:spcPct val="150000"/>
              </a:lnSpc>
              <a:defRPr/>
            </a:pPr>
            <a:r>
              <a:rPr lang="ru-RU" dirty="0"/>
              <a:t> мониторинга  и составе временной мониторинговой группы;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Привлечение экспертов;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Разработка план – задания мониторинга;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Подготовка инструментария; 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Сбор информации;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Оформление информации;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Принятие управленческих решений;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908720"/>
            <a:ext cx="6120680" cy="723859"/>
          </a:xfrm>
          <a:prstGeom prst="rect">
            <a:avLst/>
          </a:prstGeom>
          <a:noFill/>
        </p:spPr>
        <p:txBody>
          <a:bodyPr wrap="none">
            <a:prstTxWarp prst="textDeflate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Алгоритм подготовки и проведения мониторинга</a:t>
            </a:r>
          </a:p>
        </p:txBody>
      </p:sp>
      <p:sp>
        <p:nvSpPr>
          <p:cNvPr id="31748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C045C98-74A3-43C5-AD96-34A1005887C6}" type="slidenum">
              <a:rPr lang="ru-RU">
                <a:latin typeface="Rage Italic"/>
              </a:rPr>
              <a:pPr>
                <a:defRPr/>
              </a:pPr>
              <a:t>17</a:t>
            </a:fld>
            <a:endParaRPr lang="ru-RU">
              <a:latin typeface="Rage Italic"/>
            </a:endParaRPr>
          </a:p>
        </p:txBody>
      </p:sp>
    </p:spTree>
    <p:extLst>
      <p:ext uri="{BB962C8B-B14F-4D97-AF65-F5344CB8AC3E}">
        <p14:creationId xmlns:p14="http://schemas.microsoft.com/office/powerpoint/2010/main" val="46490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64163574"/>
              </p:ext>
            </p:extLst>
          </p:nvPr>
        </p:nvGraphicFramePr>
        <p:xfrm>
          <a:off x="357158" y="357166"/>
          <a:ext cx="8286808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6283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340768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Педагогам</a:t>
            </a:r>
            <a:r>
              <a:rPr lang="ru-RU" sz="2400" b="1" i="1" dirty="0">
                <a:solidFill>
                  <a:srgbClr val="0070C0"/>
                </a:solidFill>
              </a:rPr>
              <a:t>: чтобы оценить степень решения поставленных образовательных задач</a:t>
            </a:r>
          </a:p>
          <a:p>
            <a:pPr algn="just">
              <a:defRPr/>
            </a:pP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Родителям и детям</a:t>
            </a:r>
            <a:r>
              <a:rPr lang="ru-RU" sz="2400" b="1" i="1" dirty="0">
                <a:solidFill>
                  <a:srgbClr val="0070C0"/>
                </a:solidFill>
              </a:rPr>
              <a:t>: чтобы реализовать право на информацию и качественное образование</a:t>
            </a:r>
          </a:p>
          <a:p>
            <a:pPr algn="just">
              <a:defRPr/>
            </a:pP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Управлению</a:t>
            </a:r>
            <a:r>
              <a:rPr lang="ru-RU" sz="2400" b="1" i="1" dirty="0" smtClean="0">
                <a:solidFill>
                  <a:srgbClr val="0070C0"/>
                </a:solidFill>
              </a:rPr>
              <a:t>: </a:t>
            </a:r>
            <a:r>
              <a:rPr lang="ru-RU" sz="2400" b="1" i="1" dirty="0">
                <a:solidFill>
                  <a:srgbClr val="0070C0"/>
                </a:solidFill>
              </a:rPr>
              <a:t>для реальной оценки образовательной ситуации и определения стратегии развития образования</a:t>
            </a:r>
          </a:p>
          <a:p>
            <a:pPr algn="just">
              <a:defRPr/>
            </a:pP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Обществу</a:t>
            </a:r>
            <a:r>
              <a:rPr lang="ru-RU" sz="2400" b="1" i="1" dirty="0">
                <a:solidFill>
                  <a:srgbClr val="0070C0"/>
                </a:solidFill>
              </a:rPr>
              <a:t>: как инструмент повышения качества образования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32235" y="836712"/>
            <a:ext cx="58955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Мониторинг </a:t>
            </a:r>
            <a:r>
              <a:rPr lang="ru-RU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нужен</a:t>
            </a:r>
          </a:p>
        </p:txBody>
      </p:sp>
    </p:spTree>
    <p:extLst>
      <p:ext uri="{BB962C8B-B14F-4D97-AF65-F5344CB8AC3E}">
        <p14:creationId xmlns:p14="http://schemas.microsoft.com/office/powerpoint/2010/main" val="20592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altLang="ru-RU" sz="2800" b="1" i="1" dirty="0" smtClean="0">
                <a:cs typeface="Aharoni" pitchFamily="2" charset="-79"/>
              </a:rPr>
              <a:t>Стратегической целью государственной политики в области образования является повышение доступности качественного образования, соответствующего требованиям инновационного развития экономики, современным потребностям общества и каждого гражданина. </a:t>
            </a:r>
          </a:p>
          <a:p>
            <a:pPr algn="ctr"/>
            <a:r>
              <a:rPr lang="ru-RU" altLang="ru-RU" sz="1600" b="1" i="1" dirty="0" smtClean="0">
                <a:cs typeface="Aharoni" pitchFamily="2" charset="-79"/>
              </a:rPr>
              <a:t>Концепция </a:t>
            </a:r>
            <a:r>
              <a:rPr lang="ru-RU" altLang="ru-RU" sz="1600" b="1" i="1" dirty="0">
                <a:cs typeface="Aharoni" pitchFamily="2" charset="-79"/>
              </a:rPr>
              <a:t>долгосрочного социально-экономического развития Российской Федерации на период до 2020 года, утв. распоряжением Правительства РФ от 17.11.2008 № 1662-р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36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92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Для оценки качества профессиональной деятельности педагогов целесообразно использовать следующие критерии и показатели: </a:t>
            </a:r>
            <a:endParaRPr lang="ru-RU" dirty="0"/>
          </a:p>
          <a:p>
            <a:pPr lvl="0"/>
            <a:r>
              <a:rPr lang="ru-RU" dirty="0" smtClean="0"/>
              <a:t>- методическая </a:t>
            </a:r>
            <a:r>
              <a:rPr lang="ru-RU" dirty="0"/>
              <a:t>компетентность (соответствие содержания, методов и приёмов возрасту детей); </a:t>
            </a:r>
          </a:p>
          <a:p>
            <a:pPr lvl="0"/>
            <a:r>
              <a:rPr lang="ru-RU" dirty="0" smtClean="0"/>
              <a:t>- умение </a:t>
            </a:r>
            <a:r>
              <a:rPr lang="ru-RU" dirty="0"/>
              <a:t>заинтересовать детей выбранным содержанием; </a:t>
            </a:r>
          </a:p>
          <a:p>
            <a:pPr lvl="0"/>
            <a:r>
              <a:rPr lang="ru-RU" dirty="0" smtClean="0"/>
              <a:t>- умение </a:t>
            </a:r>
            <a:r>
              <a:rPr lang="ru-RU" dirty="0"/>
              <a:t>удерживать интерес детей на протяжении всего мероприятия; 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адекватность </a:t>
            </a:r>
            <a:r>
              <a:rPr lang="ru-RU" dirty="0"/>
              <a:t>стиля взаимодействия с детьми группы. </a:t>
            </a:r>
            <a:endParaRPr lang="ru-RU" dirty="0" smtClean="0"/>
          </a:p>
          <a:p>
            <a:pPr marL="285750" lvl="0" indent="-285750">
              <a:buFontTx/>
              <a:buChar char="-"/>
            </a:pPr>
            <a:endParaRPr lang="ru-RU" dirty="0"/>
          </a:p>
          <a:p>
            <a:pPr marL="285750" lvl="0" indent="-285750">
              <a:buFontTx/>
              <a:buChar char="-"/>
            </a:pPr>
            <a:endParaRPr lang="ru-RU" dirty="0" smtClean="0"/>
          </a:p>
          <a:p>
            <a:pPr marL="285750" lvl="0" indent="-285750">
              <a:buFontTx/>
              <a:buChar char="-"/>
            </a:pP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152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0796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926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953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Продуманная, грамотно спроектированная внутренняя систем оценки качества дошкольного образования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 руководителя достоверной информацией для принятия управленческих решений </a:t>
            </a:r>
            <a:r>
              <a:rPr lang="ru-RU" dirty="0"/>
              <a:t>в условиях реализации Федерального государственного образовательного стандарта дошкольного образования.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1. Образовательная деятельность </a:t>
            </a:r>
          </a:p>
          <a:p>
            <a:r>
              <a:rPr lang="ru-RU" dirty="0" smtClean="0"/>
              <a:t>Оценивается уровень качества образовательных программ и их методического обеспечения, содержание которых позволяет педагогам строить воспитательно-образовательный процесс в соответствии с современными требованиями и уровнем развития общества и одновременно без излишней нагрузки для обучающихся. </a:t>
            </a:r>
            <a:r>
              <a:rPr lang="ru-RU" b="1" dirty="0" smtClean="0">
                <a:solidFill>
                  <a:srgbClr val="002060"/>
                </a:solidFill>
              </a:rPr>
              <a:t>Сохранение баланса программы обучения между социально и интеллектуально ориентированными занятиями обеспечивает качество педагогического сопровождения.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и критерии качества дошкольного образования в ДОУ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2. Развивающая среда </a:t>
            </a:r>
          </a:p>
          <a:p>
            <a:r>
              <a:rPr lang="ru-RU" dirty="0"/>
              <a:t>Оценивается степень обогащения предметно-пространственной среды, наполнение которой предоставляет ребенку </a:t>
            </a:r>
            <a:r>
              <a:rPr lang="ru-RU" b="1" dirty="0">
                <a:solidFill>
                  <a:srgbClr val="002060"/>
                </a:solidFill>
              </a:rPr>
              <a:t>возможности для саморазвития.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Показателями </a:t>
            </a:r>
            <a:r>
              <a:rPr lang="ru-RU" dirty="0"/>
              <a:t>являются величина детской группы, количественное соотношение «воспитатель – дети», образование и профессиональный опыт педагогического персонала, особенности помещения, в котором находятся дети.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и критерии качества дошкольного образования в ДОУ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3. Психологический комфорт ребенка </a:t>
            </a:r>
          </a:p>
          <a:p>
            <a:r>
              <a:rPr lang="ru-RU" dirty="0"/>
              <a:t>Только хорошее, т. е. содержательное, разнообразное образование, ориентированное на детское развитие, может дать положительное качество педагогическое работы. </a:t>
            </a:r>
            <a:r>
              <a:rPr lang="ru-RU" b="1" dirty="0">
                <a:solidFill>
                  <a:srgbClr val="002060"/>
                </a:solidFill>
              </a:rPr>
              <a:t>Оценивается уровень обеспечения психологического комфорта ребенка в образовательном учреждении с целью сохранения его физического и психического здоровья.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Под </a:t>
            </a:r>
            <a:r>
              <a:rPr lang="ru-RU" dirty="0"/>
              <a:t>словосочетанием </a:t>
            </a:r>
            <a:r>
              <a:rPr lang="ru-RU" b="1" dirty="0">
                <a:solidFill>
                  <a:srgbClr val="002060"/>
                </a:solidFill>
              </a:rPr>
              <a:t>«психологический комфорт» </a:t>
            </a:r>
            <a:r>
              <a:rPr lang="ru-RU" dirty="0"/>
              <a:t>в науке понимается сложное образование, содержащее такие компоненты, как эмоциональное благополучие (преобладание в процессе жизнедеятельности позитивных эмоций), позитивная </a:t>
            </a:r>
            <a:r>
              <a:rPr lang="ru-RU" dirty="0" err="1"/>
              <a:t>Я-концепция</a:t>
            </a:r>
            <a:r>
              <a:rPr lang="ru-RU" dirty="0"/>
              <a:t> (положительное </a:t>
            </a:r>
            <a:r>
              <a:rPr lang="ru-RU" dirty="0" err="1"/>
              <a:t>самовосприятие</a:t>
            </a:r>
            <a:r>
              <a:rPr lang="ru-RU" dirty="0"/>
              <a:t>, </a:t>
            </a:r>
            <a:r>
              <a:rPr lang="ru-RU" dirty="0" err="1"/>
              <a:t>самоотношение</a:t>
            </a:r>
            <a:r>
              <a:rPr lang="ru-RU" dirty="0"/>
              <a:t>, самооценка), благополучие и успешность в сфере общения и взаимоотношений (принятие ребенка родителями, сверстниками и педагогами). </a:t>
            </a:r>
            <a:endParaRPr lang="ru-RU" dirty="0" smtClean="0"/>
          </a:p>
          <a:p>
            <a:r>
              <a:rPr lang="ru-RU" dirty="0" smtClean="0"/>
              <a:t>Наиболее </a:t>
            </a:r>
            <a:r>
              <a:rPr lang="ru-RU" b="1" dirty="0">
                <a:solidFill>
                  <a:srgbClr val="002060"/>
                </a:solidFill>
              </a:rPr>
              <a:t>оптимальными характеристиками поведения воспитателя</a:t>
            </a:r>
            <a:r>
              <a:rPr lang="ru-RU" dirty="0"/>
              <a:t>, обеспечивающего качественное сопровождение, являются: ответственная позиция, принятие ребенка, содержательное общение, способность к сочувствию.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и критерии качества дошкольного образования в ДОУ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4. </a:t>
            </a:r>
            <a:r>
              <a:rPr lang="ru-RU" b="1" i="1" dirty="0" err="1">
                <a:solidFill>
                  <a:srgbClr val="002060"/>
                </a:solidFill>
              </a:rPr>
              <a:t>Здоровьесберегающая</a:t>
            </a:r>
            <a:r>
              <a:rPr lang="ru-RU" b="1" i="1" dirty="0">
                <a:solidFill>
                  <a:srgbClr val="002060"/>
                </a:solidFill>
              </a:rPr>
              <a:t> деятельность </a:t>
            </a:r>
          </a:p>
          <a:p>
            <a:r>
              <a:rPr lang="ru-RU" dirty="0"/>
              <a:t>Хорошее качество физического контекста жизни ребенка в учреждении определяется не количеством предметов, а их качеством, разнообразием, ясно структурированным пространством, его стимулирующим влиянием. </a:t>
            </a:r>
          </a:p>
          <a:p>
            <a:r>
              <a:rPr lang="ru-RU" dirty="0"/>
              <a:t>Осуществляется </a:t>
            </a:r>
            <a:r>
              <a:rPr lang="ru-RU" b="1" dirty="0">
                <a:solidFill>
                  <a:srgbClr val="002060"/>
                </a:solidFill>
              </a:rPr>
              <a:t>оценка качества использования </a:t>
            </a:r>
            <a:r>
              <a:rPr lang="ru-RU" b="1" dirty="0" err="1">
                <a:solidFill>
                  <a:srgbClr val="002060"/>
                </a:solidFill>
              </a:rPr>
              <a:t>здоровьесберегающих</a:t>
            </a:r>
            <a:r>
              <a:rPr lang="ru-RU" b="1" dirty="0">
                <a:solidFill>
                  <a:srgbClr val="002060"/>
                </a:solidFill>
              </a:rPr>
              <a:t> образовательных технологий</a:t>
            </a:r>
            <a:r>
              <a:rPr lang="ru-RU" dirty="0"/>
              <a:t>, которые позволяют организовать процесс воспитания в ДОУ таким образом, чтобы ребенок мог участвовать в образовательной деятельности без излишнего физического и психического напряжения, подрывающего здоровье.</a:t>
            </a:r>
            <a:r>
              <a:rPr lang="ru-RU" dirty="0" smtClean="0"/>
              <a:t>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5. Удовлетворение потребности семьи и ребенка в услугах дошкольного образовательного учреждения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и критерии качества дошкольного образования в ДОУ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altLang="ru-RU" b="1" dirty="0" smtClean="0"/>
              <a:t>Статья </a:t>
            </a:r>
            <a:r>
              <a:rPr lang="ru-RU" altLang="ru-RU" b="1" dirty="0"/>
              <a:t>28.  Компетенции, права, обязанности и  ответственность образовательной организации</a:t>
            </a:r>
          </a:p>
          <a:p>
            <a:pPr algn="ctr"/>
            <a:endParaRPr lang="ru-RU" altLang="ru-RU" b="1" dirty="0"/>
          </a:p>
          <a:p>
            <a:pPr algn="ctr"/>
            <a:r>
              <a:rPr lang="ru-RU" altLang="ru-RU" dirty="0"/>
              <a:t>3. К компетенции образовательной организации в установленной сфере деятельности относятся:</a:t>
            </a:r>
          </a:p>
          <a:p>
            <a:pPr algn="ctr"/>
            <a:r>
              <a:rPr lang="ru-RU" altLang="ru-RU" dirty="0"/>
              <a:t>13) Проведение самообследования, обеспечение функционирования  внутренней системы оценки качества образования.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ФЗ «Об образовании в РФ»</a:t>
            </a:r>
            <a:br>
              <a:rPr lang="ru-RU" alt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64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Интегральные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оценки </a:t>
            </a:r>
            <a:r>
              <a:rPr lang="ru-RU" dirty="0"/>
              <a:t>дошкольного образовательного учреждения, которые определяют качество дошкольного образования: 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благополучия ребенка, его комфортного пребывания в детском </a:t>
            </a:r>
            <a:r>
              <a:rPr lang="ru-RU" dirty="0" smtClean="0"/>
              <a:t>саду;</a:t>
            </a:r>
            <a:endParaRPr lang="ru-RU" dirty="0"/>
          </a:p>
          <a:p>
            <a:r>
              <a:rPr lang="ru-RU" dirty="0" smtClean="0"/>
              <a:t>готовность </a:t>
            </a:r>
            <a:r>
              <a:rPr lang="ru-RU" dirty="0"/>
              <a:t>детского сада к сохранению здоровья ребенка, обеспечению необходимой коррекции недостатков развития; </a:t>
            </a:r>
          </a:p>
          <a:p>
            <a:r>
              <a:rPr lang="ru-RU" dirty="0" smtClean="0"/>
              <a:t>ориентированность </a:t>
            </a:r>
            <a:r>
              <a:rPr lang="ru-RU" dirty="0"/>
              <a:t>дошкольного образования на успешность ребенка на следующей ступени образования; </a:t>
            </a:r>
          </a:p>
          <a:p>
            <a:r>
              <a:rPr lang="ru-RU" dirty="0" smtClean="0"/>
              <a:t>удовлетворение </a:t>
            </a:r>
            <a:r>
              <a:rPr lang="ru-RU" dirty="0"/>
              <a:t>потребностей семьи и ребенка в услугах дошкольных образовательных учреждений.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 и критерии качества дошкольного образования в ДОУ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altLang="ru-RU" sz="3200" dirty="0"/>
              <a:t>Обеспечение современного качества дошкольного образования – это стремление  к тому, чтобы  дошкольное образование сегодня стало самим собой по внутренней сути, то есть </a:t>
            </a:r>
            <a:r>
              <a:rPr lang="ru-RU" altLang="ru-RU" sz="3200" b="1" i="1" dirty="0"/>
              <a:t>современным дошкольным образованием</a:t>
            </a:r>
            <a:r>
              <a:rPr lang="ru-RU" altLang="ru-RU" sz="3200" dirty="0"/>
              <a:t>: </a:t>
            </a:r>
          </a:p>
          <a:p>
            <a:r>
              <a:rPr lang="ru-RU" altLang="ru-RU" sz="3200" dirty="0"/>
              <a:t>	</a:t>
            </a:r>
            <a:r>
              <a:rPr lang="ru-RU" altLang="ru-RU" dirty="0"/>
              <a:t>- не присмотром и (или) уходом, а </a:t>
            </a:r>
            <a:r>
              <a:rPr lang="ru-RU" altLang="ru-RU" b="1" i="1" dirty="0"/>
              <a:t>образованием</a:t>
            </a:r>
            <a:r>
              <a:rPr lang="ru-RU" altLang="ru-RU" dirty="0"/>
              <a:t>;</a:t>
            </a:r>
          </a:p>
          <a:p>
            <a:r>
              <a:rPr lang="ru-RU" altLang="ru-RU" dirty="0"/>
              <a:t>	- не школьным (учебным) и (или)  дополнительным и др., а подлинно </a:t>
            </a:r>
            <a:r>
              <a:rPr lang="ru-RU" altLang="ru-RU" b="1" i="1" dirty="0"/>
              <a:t>дошкольным</a:t>
            </a:r>
            <a:r>
              <a:rPr lang="ru-RU" altLang="ru-RU" dirty="0"/>
              <a:t> образованием;</a:t>
            </a:r>
          </a:p>
          <a:p>
            <a:r>
              <a:rPr lang="ru-RU" altLang="ru-RU" dirty="0"/>
              <a:t>	- не дошкольным образованием «вчерашнего дня» (образца ХХ века), а  дошкольным образованием,  соответствующим потребностям и интересам  общества, государства,  семьи </a:t>
            </a:r>
            <a:r>
              <a:rPr lang="ru-RU" altLang="ru-RU" b="1" i="1" dirty="0"/>
              <a:t>сегодня</a:t>
            </a:r>
            <a:r>
              <a:rPr lang="ru-RU" altLang="ru-RU" i="1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20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altLang="ru-RU" sz="3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alt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анализ деятельности дошкольного образовательного учреждения, который осуществляется администрацией, сотрудниками и родителями (законными представителями) воспитанников для выявления достоинств и недостатков в деятельности ДОУ, а также определения степени удовлетворенности участников образовательного процесса качеством образования.</a:t>
            </a:r>
            <a:endParaRPr lang="ru-RU" altLang="ru-RU" sz="2800" dirty="0"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4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Самообследование</a:t>
            </a:r>
            <a:r>
              <a:rPr lang="ru-RU" alt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4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br>
              <a:rPr lang="ru-RU" altLang="ru-RU" sz="4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5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 Под </a:t>
            </a:r>
            <a:r>
              <a:rPr lang="ru-RU" b="1" dirty="0">
                <a:solidFill>
                  <a:srgbClr val="002060"/>
                </a:solidFill>
              </a:rPr>
              <a:t>внутренней системой оценки качества образования </a:t>
            </a:r>
            <a:r>
              <a:rPr lang="ru-RU" dirty="0"/>
              <a:t>(далее ВСОКО) </a:t>
            </a:r>
            <a:r>
              <a:rPr lang="ru-RU" b="1" dirty="0">
                <a:solidFill>
                  <a:srgbClr val="002060"/>
                </a:solidFill>
              </a:rPr>
              <a:t>понимается деятельность по информационному обеспечению управления образовательным процессом, основанная на систематическом анализе качества реализации образовательного процесса, его ресурсного обеспечения и его результатов.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8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 smtClean="0"/>
              <a:t>формирование </a:t>
            </a:r>
            <a:r>
              <a:rPr lang="ru-RU" dirty="0"/>
              <a:t>единой системы диагностики и контроля состояния образования, обеспечивающей определение факторов и своевременное выявление изменений, влияющих на качество образования в ДОУ; </a:t>
            </a:r>
          </a:p>
          <a:p>
            <a:r>
              <a:rPr lang="ru-RU" dirty="0" smtClean="0"/>
              <a:t>получение </a:t>
            </a:r>
            <a:r>
              <a:rPr lang="ru-RU" dirty="0"/>
              <a:t>объективной информации о функционировании и развитии системы образования в ДОУ, тенденциях его изменения и причинах, влияющих на его уровень; </a:t>
            </a:r>
          </a:p>
          <a:p>
            <a:r>
              <a:rPr lang="ru-RU" dirty="0" smtClean="0"/>
              <a:t>предоставления </a:t>
            </a:r>
            <a:r>
              <a:rPr lang="ru-RU" dirty="0"/>
              <a:t>всем участникам образовательного процесса и общественности достоверной информации о качестве образования и предоставляемых услуг; </a:t>
            </a:r>
          </a:p>
          <a:p>
            <a:r>
              <a:rPr lang="ru-RU" dirty="0" smtClean="0"/>
              <a:t>принятие обоснованных </a:t>
            </a:r>
            <a:r>
              <a:rPr lang="ru-RU" dirty="0"/>
              <a:t>и своевременных управленческих решений по совершенствованию образования и повышение уровня информированности потребителей образовательных услуг при принятии таких решений; </a:t>
            </a:r>
          </a:p>
          <a:p>
            <a:r>
              <a:rPr lang="ru-RU" dirty="0" smtClean="0"/>
              <a:t>прогнозирование </a:t>
            </a:r>
            <a:r>
              <a:rPr lang="ru-RU" dirty="0"/>
              <a:t>развития образовательной системы ДОУ.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 системы оценки качества образования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B83B01A-571E-42EB-84B4-0E254C4A0322}" type="slidenum">
              <a:rPr lang="ru-RU">
                <a:latin typeface="Rage Italic"/>
              </a:rPr>
              <a:pPr>
                <a:defRPr/>
              </a:pPr>
              <a:t>7</a:t>
            </a:fld>
            <a:endParaRPr lang="ru-RU">
              <a:latin typeface="Rage Italic"/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7143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Нормативные аспекты </a:t>
            </a:r>
            <a:b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определения качества дошкольного </a:t>
            </a:r>
            <a:b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образования</a:t>
            </a:r>
          </a:p>
        </p:txBody>
      </p:sp>
      <p:sp>
        <p:nvSpPr>
          <p:cNvPr id="18436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643063" y="1785938"/>
            <a:ext cx="7500937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ru-RU" altLang="ru-RU" sz="1800" dirty="0" smtClean="0"/>
              <a:t>	</a:t>
            </a:r>
          </a:p>
          <a:p>
            <a:pPr eaLnBrk="1" hangingPunct="1">
              <a:buFontTx/>
              <a:buNone/>
            </a:pPr>
            <a:r>
              <a:rPr lang="ru-RU" altLang="ru-RU" sz="1800" b="1" dirty="0" smtClean="0"/>
              <a:t>ФЗ № 273 «Об образовании в РФ»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	 Статья 2.	</a:t>
            </a:r>
            <a:r>
              <a:rPr lang="ru-RU" altLang="ru-RU" sz="1800" b="1" dirty="0" smtClean="0"/>
              <a:t>Основные понятия, используемые в настоящем Федеральном законе</a:t>
            </a:r>
          </a:p>
          <a:p>
            <a:pPr eaLnBrk="1" hangingPunct="1">
              <a:buFontTx/>
              <a:buNone/>
            </a:pPr>
            <a:endParaRPr lang="ru-RU" altLang="ru-RU" sz="1800" dirty="0" smtClean="0"/>
          </a:p>
          <a:p>
            <a:pPr eaLnBrk="1" hangingPunct="1">
              <a:buFontTx/>
              <a:buNone/>
            </a:pPr>
            <a:r>
              <a:rPr lang="ru-RU" altLang="ru-RU" sz="1800" dirty="0" smtClean="0"/>
              <a:t>	</a:t>
            </a:r>
            <a:r>
              <a:rPr lang="ru-RU" altLang="ru-RU" sz="1800" b="1" dirty="0" smtClean="0"/>
              <a:t>Качество образования </a:t>
            </a:r>
            <a:r>
              <a:rPr lang="ru-RU" altLang="ru-RU" sz="1800" dirty="0" smtClean="0"/>
              <a:t>- комплексная характеристика образования, выражающая степень его соответствия федеральным государственным образовательным стандартам (образовательным стандартам) и федеральным государственным требованиям и (или) потребностям заказчика, в том числе степень достижения планируемых результатов образовательной программы.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Качество </a:t>
            </a:r>
            <a:r>
              <a:rPr lang="ru-RU" sz="1800" b="1" dirty="0">
                <a:solidFill>
                  <a:srgbClr val="002060"/>
                </a:solidFill>
              </a:rPr>
              <a:t>дошкольного образования </a:t>
            </a:r>
            <a:r>
              <a:rPr lang="ru-RU" sz="1800" dirty="0"/>
              <a:t>– это характеристика системы дошкольного образования, отражающая степень соответствия реальных достигаемых образовательных результатов нормативным требованиям, социальным и личностным ожиданиям. </a:t>
            </a:r>
          </a:p>
          <a:p>
            <a:pPr eaLnBrk="1" hangingPunct="1">
              <a:buFontTx/>
              <a:buNone/>
            </a:pPr>
            <a:endParaRPr lang="ru-RU" altLang="ru-RU" sz="1800" dirty="0" smtClean="0"/>
          </a:p>
          <a:p>
            <a:pPr eaLnBrk="1" hangingPunct="1"/>
            <a:endParaRPr lang="ru-RU" alt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5656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Образовательное учреждение обеспечивает проведение необходимых оценочных процедур, разработку и внедрение модели ВСОКО, обеспечивает оценку, учет и дальнейшее использование полученных результатов.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системы </a:t>
            </a:r>
            <a:r>
              <a:rPr lang="ru-RU" dirty="0"/>
              <a:t>должностного </a:t>
            </a:r>
            <a:r>
              <a:rPr lang="ru-RU" dirty="0" smtClean="0"/>
              <a:t>контроля; </a:t>
            </a:r>
            <a:endParaRPr lang="ru-RU" dirty="0"/>
          </a:p>
          <a:p>
            <a:r>
              <a:rPr lang="ru-RU" dirty="0" smtClean="0"/>
              <a:t>мониторинга </a:t>
            </a:r>
            <a:r>
              <a:rPr lang="ru-RU" dirty="0"/>
              <a:t>качества образования; </a:t>
            </a:r>
          </a:p>
          <a:p>
            <a:r>
              <a:rPr lang="ru-RU" dirty="0" smtClean="0"/>
              <a:t>мониторинга </a:t>
            </a:r>
            <a:r>
              <a:rPr lang="ru-RU" dirty="0"/>
              <a:t>качества условий реализации ООП ДОУ; </a:t>
            </a:r>
          </a:p>
          <a:p>
            <a:r>
              <a:rPr lang="ru-RU" dirty="0" smtClean="0"/>
              <a:t>общественной </a:t>
            </a:r>
            <a:r>
              <a:rPr lang="ru-RU" dirty="0"/>
              <a:t>экспертизы качества </a:t>
            </a: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Оценка качества образования в ДОУ осуществляется посредством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1050</TotalTime>
  <Words>1345</Words>
  <Application>Microsoft Office PowerPoint</Application>
  <PresentationFormat>Экран (4:3)</PresentationFormat>
  <Paragraphs>166</Paragraphs>
  <Slides>31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Открытая</vt:lpstr>
      <vt:lpstr>           Внутренняя   система оценки качества образования в современном дошкольном образовательном учреждении </vt:lpstr>
      <vt:lpstr>Презентация PowerPoint</vt:lpstr>
      <vt:lpstr>ФЗ «Об образовании в РФ» </vt:lpstr>
      <vt:lpstr>Самообследование – </vt:lpstr>
      <vt:lpstr>Презентация PowerPoint</vt:lpstr>
      <vt:lpstr>Цели  системы оценки качества образования</vt:lpstr>
      <vt:lpstr>Нормативные аспекты  определения качества дошкольного  образования</vt:lpstr>
      <vt:lpstr>Презентация PowerPoint</vt:lpstr>
      <vt:lpstr> Оценка качества образования в ДОУ осуществляется посредством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Показатели и критерии качества дошкольного образования в ДОУ </vt:lpstr>
      <vt:lpstr>Показатели и критерии качества дошкольного образования в ДОУ </vt:lpstr>
      <vt:lpstr>Показатели и критерии качества дошкольного образования в ДОУ </vt:lpstr>
      <vt:lpstr>Показатели и критерии качества дошкольного образования в ДОУ </vt:lpstr>
      <vt:lpstr>Показатели и критерии качества дошкольного образования в ДОУ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Лисина</dc:creator>
  <cp:lastModifiedBy>Admin</cp:lastModifiedBy>
  <cp:revision>30</cp:revision>
  <dcterms:created xsi:type="dcterms:W3CDTF">2016-05-13T09:02:27Z</dcterms:created>
  <dcterms:modified xsi:type="dcterms:W3CDTF">2016-12-15T00:50:55Z</dcterms:modified>
</cp:coreProperties>
</file>